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3"/>
  </p:notesMasterIdLst>
  <p:sldIdLst>
    <p:sldId id="1283" r:id="rId2"/>
    <p:sldId id="1296" r:id="rId3"/>
    <p:sldId id="1297" r:id="rId4"/>
    <p:sldId id="1299" r:id="rId5"/>
    <p:sldId id="1298" r:id="rId6"/>
    <p:sldId id="1301" r:id="rId7"/>
    <p:sldId id="1302" r:id="rId8"/>
    <p:sldId id="1303" r:id="rId9"/>
    <p:sldId id="1304" r:id="rId10"/>
    <p:sldId id="1305" r:id="rId11"/>
    <p:sldId id="1306" r:id="rId12"/>
    <p:sldId id="1307" r:id="rId13"/>
    <p:sldId id="1308" r:id="rId14"/>
    <p:sldId id="1310" r:id="rId15"/>
    <p:sldId id="1311" r:id="rId16"/>
    <p:sldId id="1312" r:id="rId17"/>
    <p:sldId id="1313" r:id="rId18"/>
    <p:sldId id="1314" r:id="rId19"/>
    <p:sldId id="1607" r:id="rId20"/>
    <p:sldId id="1287" r:id="rId21"/>
    <p:sldId id="1292" r:id="rId22"/>
    <p:sldId id="1594" r:id="rId23"/>
    <p:sldId id="1595" r:id="rId24"/>
    <p:sldId id="1596" r:id="rId25"/>
    <p:sldId id="1597" r:id="rId26"/>
    <p:sldId id="1598" r:id="rId27"/>
    <p:sldId id="1599" r:id="rId28"/>
    <p:sldId id="1600" r:id="rId29"/>
    <p:sldId id="1601" r:id="rId30"/>
    <p:sldId id="1602" r:id="rId31"/>
    <p:sldId id="1603" r:id="rId32"/>
    <p:sldId id="1604" r:id="rId33"/>
    <p:sldId id="1605" r:id="rId34"/>
    <p:sldId id="1606" r:id="rId35"/>
    <p:sldId id="265" r:id="rId36"/>
    <p:sldId id="308" r:id="rId37"/>
    <p:sldId id="318" r:id="rId38"/>
    <p:sldId id="1294" r:id="rId39"/>
    <p:sldId id="1371" r:id="rId40"/>
    <p:sldId id="1372" r:id="rId41"/>
    <p:sldId id="1373" r:id="rId42"/>
    <p:sldId id="1374" r:id="rId43"/>
    <p:sldId id="1375" r:id="rId44"/>
    <p:sldId id="1376" r:id="rId45"/>
    <p:sldId id="1377" r:id="rId46"/>
    <p:sldId id="1378" r:id="rId47"/>
    <p:sldId id="1379" r:id="rId48"/>
    <p:sldId id="1380" r:id="rId49"/>
    <p:sldId id="1381" r:id="rId50"/>
    <p:sldId id="1382" r:id="rId51"/>
    <p:sldId id="1383" r:id="rId52"/>
    <p:sldId id="1384" r:id="rId53"/>
    <p:sldId id="1385" r:id="rId54"/>
    <p:sldId id="1386" r:id="rId55"/>
    <p:sldId id="1387" r:id="rId56"/>
    <p:sldId id="1388" r:id="rId57"/>
    <p:sldId id="1389" r:id="rId58"/>
    <p:sldId id="1390" r:id="rId59"/>
    <p:sldId id="1391" r:id="rId60"/>
    <p:sldId id="1392" r:id="rId61"/>
    <p:sldId id="1393" r:id="rId62"/>
    <p:sldId id="1394" r:id="rId63"/>
    <p:sldId id="1395" r:id="rId64"/>
    <p:sldId id="1396" r:id="rId65"/>
    <p:sldId id="1397" r:id="rId66"/>
    <p:sldId id="1291" r:id="rId67"/>
    <p:sldId id="1560" r:id="rId68"/>
    <p:sldId id="1561" r:id="rId69"/>
    <p:sldId id="1562" r:id="rId70"/>
    <p:sldId id="1563" r:id="rId71"/>
    <p:sldId id="1564" r:id="rId72"/>
    <p:sldId id="1565" r:id="rId73"/>
    <p:sldId id="1566" r:id="rId74"/>
    <p:sldId id="1567" r:id="rId75"/>
    <p:sldId id="1568" r:id="rId76"/>
    <p:sldId id="1569" r:id="rId77"/>
    <p:sldId id="1570" r:id="rId78"/>
    <p:sldId id="1571" r:id="rId79"/>
    <p:sldId id="1572" r:id="rId80"/>
    <p:sldId id="1573" r:id="rId81"/>
    <p:sldId id="1574" r:id="rId82"/>
    <p:sldId id="1575" r:id="rId83"/>
    <p:sldId id="1576" r:id="rId84"/>
    <p:sldId id="1577" r:id="rId85"/>
    <p:sldId id="1578" r:id="rId86"/>
    <p:sldId id="1579" r:id="rId87"/>
    <p:sldId id="1580" r:id="rId88"/>
    <p:sldId id="1581" r:id="rId89"/>
    <p:sldId id="1582" r:id="rId90"/>
    <p:sldId id="1583" r:id="rId91"/>
    <p:sldId id="1584" r:id="rId92"/>
    <p:sldId id="1585" r:id="rId93"/>
    <p:sldId id="1586" r:id="rId94"/>
    <p:sldId id="1587" r:id="rId95"/>
    <p:sldId id="1588" r:id="rId96"/>
    <p:sldId id="1589" r:id="rId97"/>
    <p:sldId id="1590" r:id="rId98"/>
    <p:sldId id="1591" r:id="rId99"/>
    <p:sldId id="1592" r:id="rId100"/>
    <p:sldId id="1593" r:id="rId101"/>
    <p:sldId id="1293" r:id="rId102"/>
    <p:sldId id="1315" r:id="rId103"/>
    <p:sldId id="1316" r:id="rId104"/>
    <p:sldId id="1317" r:id="rId105"/>
    <p:sldId id="1318" r:id="rId106"/>
    <p:sldId id="1319" r:id="rId107"/>
    <p:sldId id="1320" r:id="rId108"/>
    <p:sldId id="1321" r:id="rId109"/>
    <p:sldId id="1322" r:id="rId110"/>
    <p:sldId id="1323" r:id="rId111"/>
    <p:sldId id="1324" r:id="rId112"/>
    <p:sldId id="1325" r:id="rId113"/>
    <p:sldId id="1326" r:id="rId114"/>
    <p:sldId id="1327" r:id="rId115"/>
    <p:sldId id="1328" r:id="rId116"/>
    <p:sldId id="1329" r:id="rId117"/>
    <p:sldId id="1330" r:id="rId118"/>
    <p:sldId id="1331" r:id="rId119"/>
    <p:sldId id="1332" r:id="rId120"/>
    <p:sldId id="1333" r:id="rId121"/>
    <p:sldId id="1334" r:id="rId122"/>
    <p:sldId id="1335" r:id="rId123"/>
    <p:sldId id="1336" r:id="rId124"/>
    <p:sldId id="1337" r:id="rId125"/>
    <p:sldId id="1039" r:id="rId126"/>
    <p:sldId id="361" r:id="rId127"/>
    <p:sldId id="359" r:id="rId128"/>
    <p:sldId id="603" r:id="rId129"/>
    <p:sldId id="604" r:id="rId130"/>
    <p:sldId id="895" r:id="rId131"/>
    <p:sldId id="605" r:id="rId132"/>
    <p:sldId id="716" r:id="rId133"/>
    <p:sldId id="389" r:id="rId134"/>
    <p:sldId id="1398" r:id="rId135"/>
    <p:sldId id="1399" r:id="rId136"/>
    <p:sldId id="1400" r:id="rId137"/>
    <p:sldId id="1401" r:id="rId138"/>
    <p:sldId id="1402" r:id="rId139"/>
    <p:sldId id="1403" r:id="rId140"/>
    <p:sldId id="1404" r:id="rId141"/>
    <p:sldId id="1405" r:id="rId142"/>
    <p:sldId id="1406" r:id="rId143"/>
    <p:sldId id="1407" r:id="rId144"/>
    <p:sldId id="1408" r:id="rId145"/>
    <p:sldId id="1409" r:id="rId146"/>
    <p:sldId id="1410" r:id="rId147"/>
    <p:sldId id="1411" r:id="rId148"/>
    <p:sldId id="1412" r:id="rId149"/>
    <p:sldId id="1413" r:id="rId150"/>
    <p:sldId id="1414" r:id="rId151"/>
    <p:sldId id="1415" r:id="rId152"/>
    <p:sldId id="1416" r:id="rId153"/>
    <p:sldId id="1417" r:id="rId154"/>
    <p:sldId id="1418" r:id="rId155"/>
    <p:sldId id="1419" r:id="rId156"/>
    <p:sldId id="1420" r:id="rId157"/>
    <p:sldId id="1421" r:id="rId158"/>
    <p:sldId id="1422" r:id="rId159"/>
    <p:sldId id="1423" r:id="rId160"/>
    <p:sldId id="1424" r:id="rId161"/>
    <p:sldId id="1425" r:id="rId162"/>
    <p:sldId id="1426" r:id="rId163"/>
    <p:sldId id="1427" r:id="rId164"/>
    <p:sldId id="1428" r:id="rId165"/>
    <p:sldId id="1429" r:id="rId166"/>
    <p:sldId id="1430" r:id="rId167"/>
    <p:sldId id="1431" r:id="rId168"/>
    <p:sldId id="1432" r:id="rId169"/>
    <p:sldId id="1433" r:id="rId170"/>
    <p:sldId id="1434" r:id="rId171"/>
    <p:sldId id="390" r:id="rId172"/>
    <p:sldId id="1435" r:id="rId173"/>
    <p:sldId id="1436" r:id="rId174"/>
    <p:sldId id="1437" r:id="rId175"/>
    <p:sldId id="1438" r:id="rId176"/>
    <p:sldId id="1439" r:id="rId177"/>
    <p:sldId id="1440" r:id="rId178"/>
    <p:sldId id="1441" r:id="rId179"/>
    <p:sldId id="1442" r:id="rId180"/>
    <p:sldId id="1443" r:id="rId181"/>
    <p:sldId id="1444" r:id="rId182"/>
    <p:sldId id="1445" r:id="rId183"/>
    <p:sldId id="1446" r:id="rId184"/>
    <p:sldId id="1447" r:id="rId185"/>
    <p:sldId id="1448" r:id="rId186"/>
    <p:sldId id="1449" r:id="rId187"/>
    <p:sldId id="1450" r:id="rId188"/>
    <p:sldId id="1451" r:id="rId189"/>
    <p:sldId id="1452" r:id="rId190"/>
    <p:sldId id="1453" r:id="rId191"/>
    <p:sldId id="1454" r:id="rId192"/>
    <p:sldId id="1455" r:id="rId193"/>
    <p:sldId id="1456" r:id="rId194"/>
    <p:sldId id="1457" r:id="rId195"/>
    <p:sldId id="1458" r:id="rId196"/>
    <p:sldId id="1459" r:id="rId197"/>
    <p:sldId id="1460" r:id="rId198"/>
    <p:sldId id="1461" r:id="rId199"/>
    <p:sldId id="1462" r:id="rId200"/>
    <p:sldId id="1463" r:id="rId201"/>
    <p:sldId id="1464" r:id="rId202"/>
    <p:sldId id="1465" r:id="rId203"/>
    <p:sldId id="1466" r:id="rId204"/>
    <p:sldId id="1467" r:id="rId205"/>
    <p:sldId id="1468" r:id="rId206"/>
    <p:sldId id="1469" r:id="rId207"/>
    <p:sldId id="1470" r:id="rId208"/>
    <p:sldId id="1471" r:id="rId209"/>
    <p:sldId id="1472" r:id="rId210"/>
    <p:sldId id="1473" r:id="rId211"/>
    <p:sldId id="1474" r:id="rId212"/>
    <p:sldId id="391" r:id="rId213"/>
    <p:sldId id="1475" r:id="rId214"/>
    <p:sldId id="1476" r:id="rId215"/>
    <p:sldId id="1477" r:id="rId216"/>
    <p:sldId id="1478" r:id="rId217"/>
    <p:sldId id="1479" r:id="rId218"/>
    <p:sldId id="1480" r:id="rId219"/>
    <p:sldId id="1481" r:id="rId220"/>
    <p:sldId id="1482" r:id="rId221"/>
    <p:sldId id="1483" r:id="rId222"/>
    <p:sldId id="1484" r:id="rId223"/>
    <p:sldId id="1485" r:id="rId224"/>
    <p:sldId id="1486" r:id="rId225"/>
    <p:sldId id="1487" r:id="rId226"/>
    <p:sldId id="1488" r:id="rId227"/>
    <p:sldId id="1489" r:id="rId228"/>
    <p:sldId id="1490" r:id="rId229"/>
    <p:sldId id="1491" r:id="rId230"/>
    <p:sldId id="1492" r:id="rId231"/>
    <p:sldId id="1493" r:id="rId232"/>
    <p:sldId id="1494" r:id="rId233"/>
    <p:sldId id="1495" r:id="rId234"/>
    <p:sldId id="1496" r:id="rId235"/>
    <p:sldId id="1497" r:id="rId236"/>
    <p:sldId id="1498" r:id="rId237"/>
    <p:sldId id="1499" r:id="rId238"/>
    <p:sldId id="1500" r:id="rId239"/>
    <p:sldId id="1501" r:id="rId240"/>
    <p:sldId id="1502" r:id="rId241"/>
    <p:sldId id="1503" r:id="rId242"/>
    <p:sldId id="1504" r:id="rId243"/>
    <p:sldId id="1505" r:id="rId244"/>
    <p:sldId id="1506" r:id="rId245"/>
    <p:sldId id="1507" r:id="rId246"/>
    <p:sldId id="1508" r:id="rId247"/>
    <p:sldId id="1509" r:id="rId248"/>
    <p:sldId id="1510" r:id="rId249"/>
    <p:sldId id="1511" r:id="rId250"/>
    <p:sldId id="1512" r:id="rId251"/>
    <p:sldId id="1513" r:id="rId252"/>
    <p:sldId id="1514" r:id="rId253"/>
    <p:sldId id="1515" r:id="rId254"/>
    <p:sldId id="1516" r:id="rId255"/>
    <p:sldId id="1517" r:id="rId256"/>
    <p:sldId id="1518" r:id="rId257"/>
    <p:sldId id="1519" r:id="rId258"/>
    <p:sldId id="1520" r:id="rId259"/>
    <p:sldId id="1521" r:id="rId260"/>
    <p:sldId id="1522" r:id="rId261"/>
    <p:sldId id="1523" r:id="rId262"/>
    <p:sldId id="1524" r:id="rId263"/>
    <p:sldId id="1525" r:id="rId264"/>
    <p:sldId id="1526" r:id="rId265"/>
    <p:sldId id="1527" r:id="rId266"/>
    <p:sldId id="1528" r:id="rId267"/>
    <p:sldId id="1529" r:id="rId268"/>
    <p:sldId id="1530" r:id="rId269"/>
    <p:sldId id="1531" r:id="rId270"/>
    <p:sldId id="1532" r:id="rId271"/>
    <p:sldId id="1533" r:id="rId272"/>
    <p:sldId id="1534" r:id="rId273"/>
    <p:sldId id="1535" r:id="rId274"/>
    <p:sldId id="1536" r:id="rId275"/>
    <p:sldId id="1537" r:id="rId276"/>
    <p:sldId id="1538" r:id="rId277"/>
    <p:sldId id="1539" r:id="rId278"/>
    <p:sldId id="1540" r:id="rId279"/>
    <p:sldId id="1541" r:id="rId280"/>
    <p:sldId id="1542" r:id="rId281"/>
    <p:sldId id="1543" r:id="rId282"/>
    <p:sldId id="1544" r:id="rId283"/>
    <p:sldId id="1545" r:id="rId284"/>
    <p:sldId id="1546" r:id="rId285"/>
    <p:sldId id="1547" r:id="rId286"/>
    <p:sldId id="1548" r:id="rId287"/>
    <p:sldId id="1549" r:id="rId288"/>
    <p:sldId id="1550" r:id="rId289"/>
    <p:sldId id="1551" r:id="rId290"/>
    <p:sldId id="1552" r:id="rId291"/>
    <p:sldId id="1553" r:id="rId292"/>
    <p:sldId id="1554" r:id="rId293"/>
    <p:sldId id="1555" r:id="rId294"/>
    <p:sldId id="1556" r:id="rId295"/>
    <p:sldId id="1557" r:id="rId296"/>
    <p:sldId id="1558" r:id="rId297"/>
    <p:sldId id="1559" r:id="rId298"/>
    <p:sldId id="673" r:id="rId299"/>
    <p:sldId id="1338" r:id="rId300"/>
    <p:sldId id="1339" r:id="rId301"/>
    <p:sldId id="1340" r:id="rId302"/>
    <p:sldId id="1341" r:id="rId303"/>
    <p:sldId id="1342" r:id="rId304"/>
    <p:sldId id="1343" r:id="rId305"/>
    <p:sldId id="1344" r:id="rId306"/>
    <p:sldId id="1345" r:id="rId307"/>
    <p:sldId id="1346" r:id="rId308"/>
    <p:sldId id="1347" r:id="rId309"/>
    <p:sldId id="1348" r:id="rId310"/>
    <p:sldId id="1349" r:id="rId311"/>
    <p:sldId id="1350" r:id="rId312"/>
    <p:sldId id="1351" r:id="rId313"/>
    <p:sldId id="1352" r:id="rId314"/>
    <p:sldId id="1353" r:id="rId315"/>
    <p:sldId id="1354" r:id="rId316"/>
    <p:sldId id="1355" r:id="rId317"/>
    <p:sldId id="1356" r:id="rId318"/>
    <p:sldId id="1357" r:id="rId319"/>
    <p:sldId id="1358" r:id="rId320"/>
    <p:sldId id="1359" r:id="rId321"/>
    <p:sldId id="1360" r:id="rId322"/>
    <p:sldId id="1361" r:id="rId323"/>
    <p:sldId id="1362" r:id="rId324"/>
    <p:sldId id="1363" r:id="rId325"/>
    <p:sldId id="1364" r:id="rId326"/>
    <p:sldId id="1365" r:id="rId327"/>
    <p:sldId id="1366" r:id="rId328"/>
    <p:sldId id="1367" r:id="rId329"/>
    <p:sldId id="1368" r:id="rId330"/>
    <p:sldId id="1369" r:id="rId331"/>
    <p:sldId id="1370" r:id="rId3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viewProps" Target="viewProps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tableStyles" Target="tableStyles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notesMaster" Target="notesMasters/notesMaster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presProps" Target="presProp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theme" Target="theme/theme1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279634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33513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27963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33513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2020-05-01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2020-05-01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2020-05-01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1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14:6080/e_Zones/main.do" TargetMode="External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7.png"/><Relationship Id="rId4" Type="http://schemas.openxmlformats.org/officeDocument/2006/relationships/image" Target="../media/image21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1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4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mntoms/" TargetMode="External"/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44.png"/><Relationship Id="rId7" Type="http://schemas.openxmlformats.org/officeDocument/2006/relationships/image" Target="../media/image25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5" Type="http://schemas.openxmlformats.org/officeDocument/2006/relationships/image" Target="../media/image44.png"/><Relationship Id="rId4" Type="http://schemas.openxmlformats.org/officeDocument/2006/relationships/image" Target="../media/image26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61.png"/><Relationship Id="rId7" Type="http://schemas.openxmlformats.org/officeDocument/2006/relationships/image" Target="../media/image26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5" Type="http://schemas.openxmlformats.org/officeDocument/2006/relationships/image" Target="../media/image44.png"/><Relationship Id="rId4" Type="http://schemas.openxmlformats.org/officeDocument/2006/relationships/image" Target="../media/image262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6.png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5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3.png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4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9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7.png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9.png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1.png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5.png"/><Relationship Id="rId4" Type="http://schemas.openxmlformats.org/officeDocument/2006/relationships/image" Target="../media/image303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4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4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4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4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4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4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4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4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4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2.pn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4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4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4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4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4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4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4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4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4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6.pn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7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4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4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6.png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7.png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4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7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/>
              <a:t>e – Zone</a:t>
            </a:r>
            <a:br>
              <a:rPr lang="en-US" altLang="ko-KR" b="1" dirty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573545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 정의서 </a:t>
            </a:r>
            <a:r>
              <a:rPr lang="en-US" altLang="ko-KR" dirty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/>
              <a:t>서희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1969290"/>
            <a:ext cx="11576649" cy="295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9169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관리</a:t>
            </a:r>
          </a:p>
        </p:txBody>
      </p:sp>
      <p:pic>
        <p:nvPicPr>
          <p:cNvPr id="2050" name="Picture 2" descr="C:\Users\ezen-033\Desktop\문의사항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41" y="1126066"/>
            <a:ext cx="3223045" cy="565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41799" y="1363133"/>
            <a:ext cx="6409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세미나 클릭 시</a:t>
            </a:r>
            <a:r>
              <a:rPr lang="en-US" altLang="ko-KR" dirty="0"/>
              <a:t>, </a:t>
            </a:r>
            <a:r>
              <a:rPr lang="ko-KR" altLang="en-US" dirty="0"/>
              <a:t>세미나에 대한 문의 내용을 불러옴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세미나존</a:t>
            </a:r>
            <a:r>
              <a:rPr lang="ko-KR" altLang="en-US" dirty="0"/>
              <a:t> 클릭 시</a:t>
            </a:r>
            <a:r>
              <a:rPr lang="en-US" altLang="ko-KR" dirty="0"/>
              <a:t>, </a:t>
            </a:r>
            <a:r>
              <a:rPr lang="ko-KR" altLang="en-US" dirty="0" err="1"/>
              <a:t>세미나존에</a:t>
            </a:r>
            <a:r>
              <a:rPr lang="ko-KR" altLang="en-US" dirty="0"/>
              <a:t> 대한 문의 내용을 불러옴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1" name="Picture 3" descr="C:\Users\ezen-033\Desktop\문의사항리스트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167" y="3064933"/>
            <a:ext cx="4230037" cy="35522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250266" y="2141603"/>
            <a:ext cx="6007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리싸이클러뷰</a:t>
            </a:r>
            <a:r>
              <a:rPr lang="ko-KR" altLang="en-US" dirty="0"/>
              <a:t> 내부에 리스트가 버튼을 클릭할 때마다 초기화하고 새로 내용을 불러와야 하기 때문에</a:t>
            </a:r>
            <a:r>
              <a:rPr lang="en-US" altLang="ko-KR" dirty="0"/>
              <a:t>, </a:t>
            </a:r>
            <a:r>
              <a:rPr lang="ko-KR" altLang="en-US" dirty="0"/>
              <a:t>클릭 시</a:t>
            </a:r>
            <a:r>
              <a:rPr lang="en-US" altLang="ko-KR" dirty="0"/>
              <a:t>, </a:t>
            </a:r>
            <a:r>
              <a:rPr lang="ko-KR" altLang="en-US" dirty="0"/>
              <a:t>마다 어댑터 새로 생성</a:t>
            </a:r>
          </a:p>
        </p:txBody>
      </p:sp>
    </p:spTree>
    <p:extLst>
      <p:ext uri="{BB962C8B-B14F-4D97-AF65-F5344CB8AC3E}">
        <p14:creationId xmlns:p14="http://schemas.microsoft.com/office/powerpoint/2010/main" val="612335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8308032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피드백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– </a:t>
            </a:r>
            <a:r>
              <a:rPr lang="ko-KR" altLang="en-US" dirty="0"/>
              <a:t>공지사항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06942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90" y="1135703"/>
            <a:ext cx="7655359" cy="5524107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01133" y="3462867"/>
            <a:ext cx="880534" cy="31072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12" y="1253029"/>
            <a:ext cx="7910788" cy="5378218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273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피드백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– </a:t>
            </a:r>
            <a:r>
              <a:rPr lang="ko-KR" altLang="en-US" dirty="0"/>
              <a:t>공지사항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7287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14" y="951973"/>
            <a:ext cx="6893719" cy="3343613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6" y="4636558"/>
            <a:ext cx="8553450" cy="18859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34397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- </a:t>
            </a:r>
            <a:r>
              <a:rPr lang="ko-KR" altLang="en-US" dirty="0"/>
              <a:t>공지사항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41526945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/>
                        <a:t>jQuery</a:t>
                      </a:r>
                      <a:r>
                        <a:rPr lang="en-US" altLang="ko-KR" sz="1500" baseline="0" dirty="0"/>
                        <a:t> – </a:t>
                      </a:r>
                      <a:r>
                        <a:rPr lang="ko-KR" altLang="en-US" sz="1500" baseline="0" dirty="0"/>
                        <a:t>아코디언 </a:t>
                      </a:r>
                      <a:r>
                        <a:rPr lang="ko-KR" altLang="en-US" sz="1500" baseline="0" dirty="0" err="1"/>
                        <a:t>메서드</a:t>
                      </a:r>
                      <a:r>
                        <a:rPr lang="ko-KR" altLang="en-US" sz="1500" baseline="0" dirty="0"/>
                        <a:t> 사용</a:t>
                      </a:r>
                      <a:endParaRPr lang="en-US" altLang="ko-KR" sz="1500" baseline="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913777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10113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- </a:t>
            </a:r>
            <a:r>
              <a:rPr lang="ko-KR" altLang="en-US" dirty="0"/>
              <a:t>공지사항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252084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87277" y="2209229"/>
            <a:ext cx="7721600" cy="1143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68" y="3855562"/>
            <a:ext cx="6667500" cy="2876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8017933" y="5723468"/>
            <a:ext cx="1897544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3354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5" y="934709"/>
            <a:ext cx="8048724" cy="567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- </a:t>
            </a:r>
            <a:r>
              <a:rPr lang="ko-KR" altLang="en-US" dirty="0"/>
              <a:t>공지사항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704785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4" y="1292051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>
            <a:off x="2949714" y="2025476"/>
            <a:ext cx="1166099" cy="1377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69" y="3383285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06" y="1308984"/>
            <a:ext cx="5191125" cy="1038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>
            <a:stCxn id="7" idx="2"/>
          </p:cNvCxnSpPr>
          <p:nvPr/>
        </p:nvCxnSpPr>
        <p:spPr>
          <a:xfrm flipH="1">
            <a:off x="6874933" y="2347209"/>
            <a:ext cx="1471136" cy="28174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3407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- </a:t>
            </a:r>
            <a:r>
              <a:rPr lang="ko-KR" altLang="en-US" dirty="0"/>
              <a:t>공지사항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95439568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/>
                        <a:t>날짜는 </a:t>
                      </a:r>
                      <a:r>
                        <a:rPr lang="en-US" altLang="ko-KR" sz="1500" baseline="0" dirty="0"/>
                        <a:t>– </a:t>
                      </a:r>
                      <a:r>
                        <a:rPr lang="en-US" altLang="ko-KR" sz="1500" baseline="0" dirty="0" err="1"/>
                        <a:t>datepicker</a:t>
                      </a:r>
                      <a:endParaRPr lang="en-US" altLang="ko-KR" sz="150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/>
                        <a:t>Dialog – </a:t>
                      </a:r>
                      <a:r>
                        <a:rPr lang="ko-KR" altLang="en-US" sz="1500" baseline="0" dirty="0"/>
                        <a:t>등록 하는 창 불러올 때</a:t>
                      </a:r>
                      <a:endParaRPr lang="ko-KR" altLang="en-US"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305461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5107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02243617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970546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- </a:t>
            </a:r>
            <a:r>
              <a:rPr lang="ko-KR" altLang="en-US" dirty="0"/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39580133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06" y="913559"/>
            <a:ext cx="3362332" cy="589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4805841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8858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360164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- </a:t>
            </a:r>
            <a:r>
              <a:rPr lang="ko-KR" altLang="en-US" dirty="0"/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1906655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 정의서 </a:t>
            </a:r>
            <a:r>
              <a:rPr lang="en-US" altLang="ko-KR" dirty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/>
              <a:t>형준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692" y="1028173"/>
            <a:ext cx="9943042" cy="568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18262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06" y="913559"/>
            <a:ext cx="3362332" cy="589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8858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689199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- </a:t>
            </a:r>
            <a:r>
              <a:rPr lang="ko-KR" altLang="en-US" dirty="0"/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10781659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306" y="876300"/>
            <a:ext cx="3486414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8858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408457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- </a:t>
            </a:r>
            <a:r>
              <a:rPr lang="ko-KR" altLang="en-US" dirty="0"/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29363418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16819372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01849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02505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3" y="1252419"/>
            <a:ext cx="7991654" cy="4781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1783" y="2286000"/>
            <a:ext cx="7991654" cy="1253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466579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3934884"/>
            <a:ext cx="5905500" cy="262890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30473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46372405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307015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8608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214615553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제목 입력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내용 </a:t>
            </a:r>
            <a:r>
              <a:rPr lang="ko-KR" altLang="en-US" sz="800" dirty="0">
                <a:solidFill>
                  <a:schemeClr val="tx1"/>
                </a:solidFill>
              </a:rPr>
              <a:t>입력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내용을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335107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35362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660789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893672"/>
            <a:ext cx="5657850" cy="38290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80553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13" y="1000125"/>
            <a:ext cx="8311953" cy="532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100013"/>
            <a:ext cx="7721600" cy="2342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312036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12" y="2561725"/>
            <a:ext cx="5476875" cy="3076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14246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47" y="1228725"/>
            <a:ext cx="9436063" cy="527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714875"/>
            <a:ext cx="7721600" cy="1727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664649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52" y="1009650"/>
            <a:ext cx="10563889" cy="3457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324777" y="1285875"/>
            <a:ext cx="3771098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054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298883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9" y="1323973"/>
            <a:ext cx="6549866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2262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 정의서 </a:t>
            </a:r>
            <a:r>
              <a:rPr lang="en-US" altLang="ko-KR" dirty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/>
              <a:t>현태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641475"/>
            <a:ext cx="114871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10728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60508933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799752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461485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34" y="1707632"/>
            <a:ext cx="8620125" cy="3660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85221"/>
              </p:ext>
            </p:extLst>
          </p:nvPr>
        </p:nvGraphicFramePr>
        <p:xfrm>
          <a:off x="9141131" y="152627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766763"/>
            <a:ext cx="6372225" cy="2314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3342206"/>
            <a:ext cx="6991350" cy="3390966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9" y="4424914"/>
            <a:ext cx="8553450" cy="18859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445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131580686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목록 표시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618572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92174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687" y="1046375"/>
            <a:ext cx="3312542" cy="581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9081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920384"/>
            <a:ext cx="3620043" cy="230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4289196"/>
            <a:ext cx="3620043" cy="2243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466599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34605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135" y="1009649"/>
            <a:ext cx="3359267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9081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920384"/>
            <a:ext cx="3620043" cy="230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4289196"/>
            <a:ext cx="3620043" cy="2368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536408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1552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414021" y="2852936"/>
            <a:ext cx="9013620" cy="2145310"/>
          </a:xfrm>
        </p:spPr>
        <p:txBody>
          <a:bodyPr/>
          <a:lstStyle/>
          <a:p>
            <a:r>
              <a:rPr lang="ko-KR" altLang="en-US" dirty="0"/>
              <a:t>최종 </a:t>
            </a:r>
            <a:r>
              <a:rPr lang="en-US" altLang="ko-KR" dirty="0" err="1"/>
              <a:t>FeedBack</a:t>
            </a: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78621662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>
                <a:solidFill>
                  <a:schemeClr val="bg1"/>
                </a:solidFill>
              </a:rPr>
              <a:t>최종 </a:t>
            </a:r>
            <a:r>
              <a:rPr lang="en-US" altLang="ko-KR" sz="3000" dirty="0" err="1">
                <a:solidFill>
                  <a:schemeClr val="bg1"/>
                </a:solidFill>
              </a:rPr>
              <a:t>FeedBack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br>
              <a:rPr lang="en-US" altLang="ko-KR" sz="6000" dirty="0"/>
            </a:br>
            <a:r>
              <a:rPr lang="en-US" altLang="ko-KR" sz="6000" dirty="0"/>
              <a:t>YOU</a:t>
            </a:r>
            <a:endParaRPr lang="ko-KR" alt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3059451" y="5599134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hlinkClick r:id="rId2"/>
              </a:rPr>
              <a:t>http://192.168.4.14:6080/e_Zones/main.do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/>
              <a:t>양식 통일</a:t>
            </a: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양식 통일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/>
              <a:t>PREPARED STATEMENT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컬럼은</a:t>
            </a:r>
            <a:r>
              <a:rPr lang="ko-KR" altLang="en-US" dirty="0"/>
              <a:t> 숫자 형식으로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302000" y="2852936"/>
            <a:ext cx="7125641" cy="2145310"/>
          </a:xfrm>
        </p:spPr>
        <p:txBody>
          <a:bodyPr/>
          <a:lstStyle/>
          <a:p>
            <a:r>
              <a:rPr lang="en-US" altLang="ko-KR" dirty="0"/>
              <a:t>4. [DB </a:t>
            </a:r>
            <a:r>
              <a:rPr lang="ko-KR" altLang="en-US" dirty="0"/>
              <a:t>설계</a:t>
            </a:r>
            <a:r>
              <a:rPr lang="en-US" altLang="ko-KR" dirty="0"/>
              <a:t>] ERD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 </a:t>
            </a:r>
            <a:r>
              <a:rPr lang="en-US" altLang="ko-KR" sz="2500" dirty="0"/>
              <a:t>e-zone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10872673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4" y="914401"/>
            <a:ext cx="5514837" cy="575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양식 통일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/>
              <a:t>PREPARED STATEMENT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컬럼은</a:t>
            </a:r>
            <a:r>
              <a:rPr lang="ko-KR" altLang="en-US" dirty="0"/>
              <a:t> 숫자 형식으로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2436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양식 통일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722969"/>
              </p:ext>
            </p:extLst>
          </p:nvPr>
        </p:nvGraphicFramePr>
        <p:xfrm>
          <a:off x="431800" y="1524000"/>
          <a:ext cx="11345864" cy="445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5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7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통일 양식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JAVA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 err="1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ezone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ezone.dao</a:t>
                      </a:r>
                      <a:r>
                        <a:rPr lang="en-US" altLang="ko-KR" dirty="0"/>
                        <a:t>.-----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ezone.service</a:t>
                      </a:r>
                      <a:r>
                        <a:rPr lang="en-US" altLang="ko-KR" dirty="0"/>
                        <a:t>.-----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ezone.controller</a:t>
                      </a:r>
                      <a:r>
                        <a:rPr lang="en-US" altLang="ko-KR" dirty="0"/>
                        <a:t>.----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JAVA</a:t>
                      </a:r>
                      <a:r>
                        <a:rPr lang="en-US" altLang="ko-KR" baseline="0" dirty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ezone.vo</a:t>
                      </a:r>
                      <a:r>
                        <a:rPr lang="en-US" altLang="ko-KR" dirty="0"/>
                        <a:t>.----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JAVA</a:t>
                      </a:r>
                      <a:r>
                        <a:rPr lang="en-US" altLang="ko-KR" baseline="0" dirty="0"/>
                        <a:t> API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ezone.api</a:t>
                      </a:r>
                      <a:r>
                        <a:rPr lang="en-US" altLang="ko-KR" dirty="0"/>
                        <a:t>.----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VO Date </a:t>
                      </a:r>
                      <a:r>
                        <a:rPr lang="ko-KR" altLang="en-US" dirty="0"/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Java</a:t>
                      </a:r>
                      <a:r>
                        <a:rPr lang="ko-KR" altLang="en-US" dirty="0"/>
                        <a:t>에서 </a:t>
                      </a:r>
                      <a:r>
                        <a:rPr lang="en-US" altLang="ko-KR" dirty="0"/>
                        <a:t>import</a:t>
                      </a:r>
                      <a:r>
                        <a:rPr lang="ko-KR" altLang="en-US" dirty="0"/>
                        <a:t>할</a:t>
                      </a:r>
                      <a:r>
                        <a:rPr lang="ko-KR" altLang="en-US" baseline="0" dirty="0"/>
                        <a:t> 경우 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java.sql.Date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 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(import </a:t>
                      </a:r>
                      <a:r>
                        <a:rPr lang="en-US" altLang="ko-KR" sz="18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java.util.Date</a:t>
                      </a:r>
                      <a:r>
                        <a:rPr lang="en-US" altLang="ko-KR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(x))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코드형</a:t>
                      </a:r>
                      <a:r>
                        <a:rPr lang="ko-KR" altLang="en-US" dirty="0"/>
                        <a:t> 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가운데 정렬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숫자형</a:t>
                      </a:r>
                      <a:r>
                        <a:rPr lang="ko-KR" altLang="en-US" dirty="0"/>
                        <a:t> 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오른쪽 정렬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천</a:t>
                      </a:r>
                      <a:r>
                        <a:rPr lang="ko-KR" altLang="en-US" baseline="0" dirty="0"/>
                        <a:t> 단위 콤마</a:t>
                      </a:r>
                      <a:r>
                        <a:rPr lang="en-US" altLang="ko-KR" baseline="0" dirty="0"/>
                        <a:t>(,)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문자열 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왼쪽 정렬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양식 통일</a:t>
            </a:r>
            <a:r>
              <a:rPr lang="en-US" altLang="ko-KR" dirty="0"/>
              <a:t> – DB SEQUENCE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297156"/>
              </p:ext>
            </p:extLst>
          </p:nvPr>
        </p:nvGraphicFramePr>
        <p:xfrm>
          <a:off x="431800" y="1524000"/>
          <a:ext cx="11345866" cy="408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2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8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742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87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SEQUENCE</a:t>
                      </a:r>
                      <a:r>
                        <a:rPr lang="ko-KR" altLang="en-US" dirty="0"/>
                        <a:t>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시작</a:t>
                      </a:r>
                      <a:r>
                        <a:rPr lang="ko-KR" altLang="en-US" baseline="0" dirty="0"/>
                        <a:t> </a:t>
                      </a:r>
                      <a:r>
                        <a:rPr lang="en-US" altLang="ko-KR" baseline="0" dirty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예약 및 세미나 등록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1100000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1200000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2100000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mu_parti_code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2200000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문의사항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3100000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Q&amp;A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3200000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4100000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4200000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sz_code_seq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5100000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배너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carou_code_seq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6100000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20032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/>
              <a:t>] </a:t>
            </a:r>
            <a:r>
              <a:rPr lang="ko-KR" altLang="en-US" sz="3600" b="0"/>
              <a:t>사용자 </a:t>
            </a:r>
            <a:r>
              <a:rPr lang="en-US" altLang="ko-KR" sz="3600" b="0"/>
              <a:t>– </a:t>
            </a:r>
            <a:r>
              <a:rPr lang="ko-KR" altLang="en-US" sz="3600" b="0"/>
              <a:t>웹 </a:t>
            </a:r>
            <a:r>
              <a:rPr lang="en-US" altLang="ko-KR" sz="3600" b="0"/>
              <a:t>- </a:t>
            </a:r>
            <a:r>
              <a:rPr lang="ko-KR" altLang="en-US" sz="3600" b="0"/>
              <a:t>메인페이지</a:t>
            </a:r>
            <a:r>
              <a:rPr lang="ko-KR" altLang="en-US" sz="2400" b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/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72755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/>
              <a:t>[</a:t>
            </a:r>
            <a:r>
              <a:rPr lang="ko-KR" altLang="en-US" sz="4000" b="0"/>
              <a:t>화면구현</a:t>
            </a:r>
            <a:r>
              <a:rPr lang="en-US" altLang="ko-KR" sz="4000" b="0"/>
              <a:t>] </a:t>
            </a:r>
            <a:r>
              <a:rPr lang="ko-KR" altLang="en-US" sz="4000" b="0"/>
              <a:t>사용자 </a:t>
            </a:r>
            <a:r>
              <a:rPr lang="en-US" altLang="ko-KR" sz="4000" b="0"/>
              <a:t>– </a:t>
            </a:r>
            <a:r>
              <a:rPr lang="ko-KR" altLang="en-US" sz="4000" b="0"/>
              <a:t>웹 </a:t>
            </a:r>
            <a:r>
              <a:rPr lang="en-US" altLang="ko-KR" sz="4000" b="0"/>
              <a:t>- </a:t>
            </a:r>
            <a:r>
              <a:rPr lang="ko-KR" altLang="en-US" sz="4000" b="0"/>
              <a:t>메인페이지</a:t>
            </a:r>
            <a:r>
              <a:rPr lang="ko-KR" altLang="en-US" sz="2400" b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623" y="2629536"/>
            <a:ext cx="534545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623" y="4486362"/>
            <a:ext cx="580098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552" y="1336015"/>
            <a:ext cx="6598508" cy="86219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380515" y="1447061"/>
            <a:ext cx="453670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7479957" y="1659803"/>
            <a:ext cx="127393" cy="9697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441401" y="1447061"/>
            <a:ext cx="939114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78" y="3048000"/>
            <a:ext cx="4176584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직선 화살표 연결선 13"/>
          <p:cNvCxnSpPr>
            <a:endCxn id="13" idx="0"/>
          </p:cNvCxnSpPr>
          <p:nvPr/>
        </p:nvCxnSpPr>
        <p:spPr>
          <a:xfrm flipH="1">
            <a:off x="2475470" y="1668040"/>
            <a:ext cx="4374000" cy="13799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6169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/>
              <a:t>] </a:t>
            </a:r>
            <a:r>
              <a:rPr lang="ko-KR" altLang="en-US" sz="3600" b="0"/>
              <a:t>사용자 </a:t>
            </a:r>
            <a:r>
              <a:rPr lang="en-US" altLang="ko-KR" sz="3600" b="0"/>
              <a:t>– </a:t>
            </a:r>
            <a:r>
              <a:rPr lang="ko-KR" altLang="en-US" sz="3600" b="0"/>
              <a:t>웹 </a:t>
            </a:r>
            <a:r>
              <a:rPr lang="en-US" altLang="ko-KR" sz="3600" b="0"/>
              <a:t>- </a:t>
            </a:r>
            <a:r>
              <a:rPr lang="ko-KR" altLang="en-US" sz="3600" b="0"/>
              <a:t>메인페이지</a:t>
            </a:r>
            <a:r>
              <a:rPr lang="ko-KR" altLang="en-US" sz="2000" b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/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268283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629" y="1683588"/>
            <a:ext cx="4691054" cy="18438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461" y="5785427"/>
            <a:ext cx="4825056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629" y="3780138"/>
            <a:ext cx="4771888" cy="1752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373886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/>
              <a:t>] </a:t>
            </a:r>
            <a:r>
              <a:rPr lang="ko-KR" altLang="en-US" sz="3600" b="0"/>
              <a:t>사용자 </a:t>
            </a:r>
            <a:r>
              <a:rPr lang="en-US" altLang="ko-KR" sz="3600" b="0"/>
              <a:t>– </a:t>
            </a:r>
            <a:r>
              <a:rPr lang="ko-KR" altLang="en-US" sz="3600" b="0"/>
              <a:t>웹 </a:t>
            </a:r>
            <a:r>
              <a:rPr lang="en-US" altLang="ko-KR" sz="3600" b="0"/>
              <a:t>-  </a:t>
            </a:r>
            <a:r>
              <a:rPr lang="ko-KR" altLang="en-US" sz="3600" b="0"/>
              <a:t>메인페이지</a:t>
            </a:r>
            <a:r>
              <a:rPr lang="ko-KR" altLang="en-US" sz="2000" b="0"/>
              <a:t> </a:t>
            </a:r>
            <a:r>
              <a:rPr lang="en-US" altLang="ko-KR" sz="2800" b="0"/>
              <a:t>-  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/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576406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Footer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892"/>
            <a:ext cx="12192000" cy="345082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4164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[DB </a:t>
            </a:r>
            <a:r>
              <a:rPr lang="ko-KR" altLang="en-US" dirty="0"/>
              <a:t>설계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-US" altLang="ko-KR" dirty="0"/>
              <a:t>ERD </a:t>
            </a:r>
            <a:r>
              <a:rPr lang="ko-KR" altLang="en-US" dirty="0"/>
              <a:t>논리설계 </a:t>
            </a:r>
            <a:r>
              <a:rPr lang="en-US" altLang="ko-KR" dirty="0"/>
              <a:t>(</a:t>
            </a:r>
            <a:r>
              <a:rPr lang="ko-KR" altLang="en-US" dirty="0"/>
              <a:t>초기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9" y="1035369"/>
            <a:ext cx="8371417" cy="563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96763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/>
              <a:t>사용자 </a:t>
            </a:r>
            <a:r>
              <a:rPr lang="en-US" altLang="ko-KR" sz="4000" b="0"/>
              <a:t>– </a:t>
            </a:r>
            <a:r>
              <a:rPr lang="ko-KR" altLang="en-US" sz="4000" b="0"/>
              <a:t>웹 </a:t>
            </a:r>
            <a:r>
              <a:rPr lang="en-US" altLang="ko-KR" sz="4000" b="0"/>
              <a:t>- </a:t>
            </a:r>
            <a:r>
              <a:rPr lang="ko-KR" altLang="en-US" sz="4000" b="0"/>
              <a:t>로그인 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/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이동 실패하면 실패 </a:t>
                      </a:r>
                      <a:r>
                        <a:rPr lang="ko-KR" altLang="en-US" sz="1500" b="0" u="none" strike="noStrike" cap="none" baseline="0" dirty="0" err="1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7962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296479" cy="481019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16" y="1593892"/>
            <a:ext cx="5421655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416" y="2015697"/>
            <a:ext cx="5421655" cy="1254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146" y="3416003"/>
            <a:ext cx="5558925" cy="27701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657596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 </a:t>
            </a:r>
            <a:r>
              <a:rPr lang="en-US" altLang="ko-KR" sz="2800" b="0"/>
              <a:t>– </a:t>
            </a:r>
            <a:r>
              <a:rPr lang="ko-KR" altLang="en-US" sz="2800" b="0"/>
              <a:t>로그인 실패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34" y="1518314"/>
            <a:ext cx="5647574" cy="44541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33" y="1964197"/>
            <a:ext cx="5438775" cy="3562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382145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찾기</a:t>
            </a:r>
            <a:r>
              <a:rPr lang="ko-KR" altLang="en-US" sz="1600" b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68441050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543287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241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/>
              <a:t>화면구현</a:t>
            </a:r>
            <a:r>
              <a:rPr lang="en-US" altLang="ko-KR" sz="2400" b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05" y="3140721"/>
            <a:ext cx="4703171" cy="1200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805157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찾기 </a:t>
            </a:r>
            <a:r>
              <a:rPr lang="en-US" altLang="ko-KR" sz="2800" b="0"/>
              <a:t>- </a:t>
            </a:r>
            <a:r>
              <a:rPr lang="ko-KR" altLang="en-US" sz="2800" b="0"/>
              <a:t>결과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6172140" cy="45148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07" y="2155572"/>
            <a:ext cx="4746321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673" y="4643405"/>
            <a:ext cx="4674587" cy="1485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157" y="2893669"/>
            <a:ext cx="4489622" cy="1400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48281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비밀번호 찾기</a:t>
            </a:r>
            <a:r>
              <a:rPr lang="ko-KR" altLang="en-US" sz="1600" b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21009738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685437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6588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비밀번호 찾기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63" y="1349483"/>
            <a:ext cx="5866161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663" y="2634631"/>
            <a:ext cx="5217641" cy="31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663" y="3081579"/>
            <a:ext cx="2466975" cy="333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9020" y="3698788"/>
            <a:ext cx="5098926" cy="26704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06534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비밀번호 변경</a:t>
            </a:r>
            <a:r>
              <a:rPr lang="ko-KR" altLang="en-US" sz="1600" b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52550187"/>
              </p:ext>
            </p:extLst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5397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비밀번호 변경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06" y="1414658"/>
            <a:ext cx="6972300" cy="228026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6" y="3854885"/>
            <a:ext cx="6581775" cy="24246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498" y="4513101"/>
            <a:ext cx="3805626" cy="1657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889" y="1614197"/>
            <a:ext cx="3534844" cy="2577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9758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[DB </a:t>
            </a:r>
            <a:r>
              <a:rPr lang="ko-KR" altLang="en-US" dirty="0"/>
              <a:t>설계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-US" altLang="ko-KR" dirty="0"/>
              <a:t>ERD </a:t>
            </a:r>
            <a:r>
              <a:rPr lang="ko-KR" altLang="en-US" dirty="0"/>
              <a:t>논리설계 </a:t>
            </a:r>
            <a:r>
              <a:rPr lang="en-US" altLang="ko-KR" dirty="0"/>
              <a:t>(</a:t>
            </a:r>
            <a:r>
              <a:rPr lang="ko-KR" altLang="en-US" dirty="0"/>
              <a:t>최종</a:t>
            </a:r>
            <a:r>
              <a:rPr lang="en-US" altLang="ko-KR" dirty="0"/>
              <a:t>) – </a:t>
            </a:r>
            <a:r>
              <a:rPr lang="ko-KR" altLang="en-US" dirty="0"/>
              <a:t>테이블 관계 및 주요 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15471"/>
            <a:ext cx="899160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795869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59450" y="128989"/>
            <a:ext cx="9646078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비밀번호 변경 완료 및 실패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6" y="3666930"/>
            <a:ext cx="5321643" cy="28271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6" y="1290346"/>
            <a:ext cx="5321643" cy="21433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946" y="1895572"/>
            <a:ext cx="5831827" cy="4429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270876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[</a:t>
            </a:r>
            <a:r>
              <a:rPr lang="ko-KR" altLang="en-US"/>
              <a:t>화면구현</a:t>
            </a:r>
            <a:r>
              <a:rPr lang="en-US" altLang="ko-KR"/>
              <a:t>] </a:t>
            </a:r>
            <a:r>
              <a:rPr lang="ko-KR" altLang="en-US"/>
              <a:t>사용자 </a:t>
            </a:r>
            <a:r>
              <a:rPr lang="en-US" altLang="ko-KR"/>
              <a:t>– </a:t>
            </a:r>
            <a:r>
              <a:rPr lang="ko-KR" altLang="en-US"/>
              <a:t>웹 비밀번호 변경 완료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9" y="2015467"/>
            <a:ext cx="5948952" cy="38957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90" y="2539952"/>
            <a:ext cx="5018775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290" y="3066356"/>
            <a:ext cx="5018775" cy="1338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30165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/>
              <a:t>사용자 </a:t>
            </a:r>
            <a:r>
              <a:rPr lang="en-US" altLang="ko-KR" sz="4000" b="0"/>
              <a:t>– </a:t>
            </a:r>
            <a:r>
              <a:rPr lang="ko-KR" altLang="en-US" sz="4000" b="0"/>
              <a:t>모바일 </a:t>
            </a:r>
            <a:r>
              <a:rPr lang="en-US" altLang="ko-KR" sz="4000" b="0"/>
              <a:t>-</a:t>
            </a:r>
            <a:r>
              <a:rPr lang="ko-KR" altLang="en-US" sz="4000" b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/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이동 실패하면 실패 </a:t>
                      </a:r>
                      <a:r>
                        <a:rPr lang="ko-KR" altLang="en-US" sz="1500" b="0" u="none" strike="noStrike" cap="none" baseline="0" dirty="0" err="1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8025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화면구현</a:t>
            </a:r>
            <a:r>
              <a:rPr lang="en-US" altLang="ko-KR" sz="4000" b="0"/>
              <a:t>] </a:t>
            </a:r>
            <a:r>
              <a:rPr lang="ko-KR" altLang="en-US" sz="4000" b="0"/>
              <a:t>사용자 </a:t>
            </a:r>
            <a:r>
              <a:rPr lang="en-US" altLang="ko-KR" sz="4000" b="0"/>
              <a:t>– </a:t>
            </a:r>
            <a:r>
              <a:rPr lang="ko-KR" altLang="en-US" sz="4000" b="0"/>
              <a:t>모바일 </a:t>
            </a:r>
            <a:r>
              <a:rPr lang="en-US" altLang="ko-KR" sz="4000" b="0"/>
              <a:t>-</a:t>
            </a:r>
            <a:r>
              <a:rPr lang="ko-KR" altLang="en-US" sz="4000" b="0"/>
              <a:t>메인페이지</a:t>
            </a:r>
            <a:endParaRPr lang="ko-KR" altLang="en-US" sz="24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04" y="1912774"/>
            <a:ext cx="2107349" cy="40588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409" y="2114791"/>
            <a:ext cx="4007186" cy="3654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893" y="1559086"/>
            <a:ext cx="4301413" cy="16039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060" y="3312367"/>
            <a:ext cx="4509197" cy="1483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060" y="4881644"/>
            <a:ext cx="4509197" cy="15564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722836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모바일 </a:t>
            </a:r>
            <a:r>
              <a:rPr lang="en-US" altLang="ko-KR" sz="2800" b="0"/>
              <a:t>–</a:t>
            </a:r>
            <a:r>
              <a:rPr lang="ko-KR" altLang="en-US" sz="2800" b="0"/>
              <a:t>메인페이지 </a:t>
            </a:r>
            <a:r>
              <a:rPr lang="en-US" altLang="ko-KR" sz="2800" b="0"/>
              <a:t>- </a:t>
            </a:r>
            <a:r>
              <a:rPr lang="ko-KR" altLang="en-US" sz="2800" b="0"/>
              <a:t>메뉴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482" y="1540232"/>
            <a:ext cx="2169428" cy="48625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643" y="1540232"/>
            <a:ext cx="3809871" cy="25472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143" y="1540232"/>
            <a:ext cx="4027811" cy="1419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143" y="3195735"/>
            <a:ext cx="4027811" cy="2150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852077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/>
              <a:t>] </a:t>
            </a:r>
            <a:r>
              <a:rPr lang="ko-KR" altLang="en-US" sz="3600" b="0"/>
              <a:t>사용자 </a:t>
            </a:r>
            <a:r>
              <a:rPr lang="en-US" altLang="ko-KR" sz="3600" b="0"/>
              <a:t>– </a:t>
            </a:r>
            <a:r>
              <a:rPr lang="ko-KR" altLang="en-US" sz="3600" b="0"/>
              <a:t>모바일 </a:t>
            </a:r>
            <a:r>
              <a:rPr lang="en-US" altLang="ko-KR" sz="3600" b="0"/>
              <a:t>- </a:t>
            </a:r>
            <a:r>
              <a:rPr lang="ko-KR" altLang="en-US" sz="3600" b="0"/>
              <a:t>로그인 페이지</a:t>
            </a:r>
            <a:r>
              <a:rPr lang="ko-KR" altLang="en-US" sz="2000" b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/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이동 실패하면 실패 </a:t>
                      </a:r>
                      <a:r>
                        <a:rPr lang="ko-KR" altLang="en-US" sz="1500" b="0" u="none" strike="noStrike" cap="none" baseline="0" dirty="0" err="1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17368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모바일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81" y="1632857"/>
            <a:ext cx="2379108" cy="47306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874" y="1987420"/>
            <a:ext cx="3352849" cy="27960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723" y="1782148"/>
            <a:ext cx="3644126" cy="34693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1862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/>
              <a:t>사용자 </a:t>
            </a:r>
            <a:r>
              <a:rPr lang="en-US" altLang="ko-KR" sz="4000" b="0"/>
              <a:t>– </a:t>
            </a:r>
            <a:r>
              <a:rPr lang="ko-KR" altLang="en-US" sz="4000" b="0"/>
              <a:t>웹 </a:t>
            </a:r>
            <a:r>
              <a:rPr lang="en-US" altLang="ko-KR" sz="4000" b="0"/>
              <a:t>- </a:t>
            </a:r>
            <a:r>
              <a:rPr lang="ko-KR" altLang="en-US" sz="4000" b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/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989083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화면구현</a:t>
            </a:r>
            <a:r>
              <a:rPr lang="en-US" altLang="ko-KR" sz="4000" b="0"/>
              <a:t>] </a:t>
            </a:r>
            <a:r>
              <a:rPr lang="ko-KR" altLang="en-US" sz="4000" b="0"/>
              <a:t>사용자 </a:t>
            </a:r>
            <a:r>
              <a:rPr lang="en-US" altLang="ko-KR" sz="4000" b="0"/>
              <a:t>– </a:t>
            </a:r>
            <a:r>
              <a:rPr lang="ko-KR" altLang="en-US" sz="4000" b="0"/>
              <a:t>웹 </a:t>
            </a:r>
            <a:r>
              <a:rPr lang="en-US" altLang="ko-KR" sz="4000" b="0"/>
              <a:t>- </a:t>
            </a:r>
            <a:r>
              <a:rPr lang="ko-KR" altLang="en-US" sz="4000" b="0"/>
              <a:t>세미나존 정보</a:t>
            </a:r>
            <a:endParaRPr lang="ko-KR" altLang="en-US" sz="4000" b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" y="4069492"/>
            <a:ext cx="5247503" cy="25068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462" y="1485895"/>
            <a:ext cx="633412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462" y="2093474"/>
            <a:ext cx="5606235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462" y="3698017"/>
            <a:ext cx="6046184" cy="7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462" y="4658243"/>
            <a:ext cx="4791075" cy="485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18" y="1222852"/>
            <a:ext cx="4927302" cy="253732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864841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[</a:t>
            </a:r>
            <a:r>
              <a:rPr lang="ko-KR" altLang="en-US"/>
              <a:t>화면구현</a:t>
            </a:r>
            <a:r>
              <a:rPr lang="en-US" altLang="ko-KR"/>
              <a:t>] </a:t>
            </a:r>
            <a:r>
              <a:rPr lang="ko-KR" altLang="en-US"/>
              <a:t>사용자 </a:t>
            </a:r>
            <a:r>
              <a:rPr lang="en-US" altLang="ko-KR"/>
              <a:t>– </a:t>
            </a:r>
            <a:r>
              <a:rPr lang="ko-KR" altLang="en-US"/>
              <a:t>웹 </a:t>
            </a:r>
            <a:r>
              <a:rPr lang="en-US" altLang="ko-KR"/>
              <a:t>– </a:t>
            </a:r>
            <a:r>
              <a:rPr lang="ko-KR" altLang="en-US"/>
              <a:t>세미나존 문의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5" y="1670277"/>
            <a:ext cx="6186196" cy="37973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034" y="1819081"/>
            <a:ext cx="4831896" cy="704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719" y="2843406"/>
            <a:ext cx="5158857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421" y="3429472"/>
            <a:ext cx="5018508" cy="2706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7666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[DB </a:t>
            </a:r>
            <a:r>
              <a:rPr lang="ko-KR" altLang="en-US" dirty="0"/>
              <a:t>설계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-US" altLang="ko-KR" dirty="0"/>
              <a:t>ERD </a:t>
            </a:r>
            <a:r>
              <a:rPr lang="ko-KR" altLang="en-US" dirty="0"/>
              <a:t>논리설계 </a:t>
            </a:r>
            <a:r>
              <a:rPr lang="en-US" altLang="ko-KR" dirty="0"/>
              <a:t>(</a:t>
            </a:r>
            <a:r>
              <a:rPr lang="ko-KR" altLang="en-US" dirty="0"/>
              <a:t>최종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09" y="770467"/>
            <a:ext cx="9653057" cy="6036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442461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/>
          <a:lstStyle/>
          <a:p>
            <a:r>
              <a:rPr lang="en-US" altLang="ko-KR"/>
              <a:t>[</a:t>
            </a:r>
            <a:r>
              <a:rPr lang="ko-KR" altLang="en-US"/>
              <a:t>화면구현</a:t>
            </a:r>
            <a:r>
              <a:rPr lang="en-US" altLang="ko-KR"/>
              <a:t>] </a:t>
            </a:r>
            <a:r>
              <a:rPr lang="ko-KR" altLang="en-US"/>
              <a:t>사용자 </a:t>
            </a:r>
            <a:r>
              <a:rPr lang="en-US" altLang="ko-KR"/>
              <a:t>– </a:t>
            </a:r>
            <a:r>
              <a:rPr lang="ko-KR" altLang="en-US"/>
              <a:t>웹 </a:t>
            </a:r>
            <a:r>
              <a:rPr lang="en-US" altLang="ko-KR"/>
              <a:t>– </a:t>
            </a:r>
            <a:r>
              <a:rPr lang="ko-KR" altLang="en-US"/>
              <a:t>세미나존 문의 등록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84" y="1191986"/>
            <a:ext cx="4484234" cy="253092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4" y="4096139"/>
            <a:ext cx="4549549" cy="243072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098" y="1488191"/>
            <a:ext cx="5553075" cy="1404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098" y="2988129"/>
            <a:ext cx="5543550" cy="20783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098" y="5159099"/>
            <a:ext cx="5797906" cy="2153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8098" y="5534414"/>
            <a:ext cx="3571875" cy="323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51353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/>
              <a:t>]</a:t>
            </a:r>
            <a:r>
              <a:rPr lang="ko-KR" altLang="en-US" sz="3600" b="0"/>
              <a:t>사용자 </a:t>
            </a:r>
            <a:r>
              <a:rPr lang="en-US" altLang="ko-KR" sz="3600" b="0"/>
              <a:t>– </a:t>
            </a:r>
            <a:r>
              <a:rPr lang="ko-KR" altLang="en-US" sz="3600" b="0"/>
              <a:t>모바일 </a:t>
            </a:r>
            <a:r>
              <a:rPr lang="en-US" altLang="ko-KR" sz="3600" b="0"/>
              <a:t>- </a:t>
            </a:r>
            <a:r>
              <a:rPr lang="ko-KR" altLang="en-US" sz="3600" b="0"/>
              <a:t>세미나존 정보</a:t>
            </a:r>
            <a:endParaRPr lang="ko-KR" altLang="en-US" sz="3600" b="0" dirty="0"/>
          </a:p>
        </p:txBody>
      </p:sp>
      <p:sp>
        <p:nvSpPr>
          <p:cNvPr id="14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9;g7c553259d1_0_81"/>
          <p:cNvGraphicFramePr/>
          <p:nvPr/>
        </p:nvGraphicFramePr>
        <p:xfrm>
          <a:off x="8099052" y="4239106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8099052" y="3324810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54795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/>
              <a:t>]</a:t>
            </a:r>
            <a:r>
              <a:rPr lang="ko-KR" altLang="en-US" sz="3600" b="0"/>
              <a:t>사용자 </a:t>
            </a:r>
            <a:r>
              <a:rPr lang="en-US" altLang="ko-KR" sz="3600" b="0"/>
              <a:t>– </a:t>
            </a:r>
            <a:r>
              <a:rPr lang="ko-KR" altLang="en-US" sz="3600" b="0"/>
              <a:t>웹 </a:t>
            </a:r>
            <a:r>
              <a:rPr lang="en-US" altLang="ko-KR" sz="3600" b="0"/>
              <a:t>- </a:t>
            </a:r>
            <a:r>
              <a:rPr lang="ko-KR" altLang="en-US" sz="3600" b="0"/>
              <a:t>세미나존 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/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659787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세미나존 후기 목록 </a:t>
            </a:r>
            <a:r>
              <a:rPr lang="en-US" altLang="ko-KR" sz="2800" b="0"/>
              <a:t>-</a:t>
            </a:r>
            <a:r>
              <a:rPr lang="ko-KR" altLang="en-US" sz="2800" b="0"/>
              <a:t>상세내용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/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310965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/>
              <a:t>[</a:t>
            </a:r>
            <a:r>
              <a:rPr lang="ko-KR" altLang="en-US" sz="3200" b="0"/>
              <a:t>화면설계</a:t>
            </a:r>
            <a:r>
              <a:rPr lang="en-US" altLang="ko-KR" sz="3200" b="0"/>
              <a:t>] </a:t>
            </a:r>
            <a:r>
              <a:rPr lang="ko-KR" altLang="en-US" sz="3200" b="0"/>
              <a:t>사용자 </a:t>
            </a:r>
            <a:r>
              <a:rPr lang="en-US" altLang="ko-KR" sz="3200" b="0"/>
              <a:t>– </a:t>
            </a:r>
            <a:r>
              <a:rPr lang="ko-KR" altLang="en-US" sz="3200" b="0"/>
              <a:t>모바일</a:t>
            </a:r>
            <a:r>
              <a:rPr lang="en-US" altLang="ko-KR" sz="3200" b="0"/>
              <a:t> - </a:t>
            </a:r>
            <a:r>
              <a:rPr lang="ko-KR" altLang="en-US" sz="3200" b="0"/>
              <a:t>세미나존 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/>
        </p:nvGraphicFramePr>
        <p:xfrm>
          <a:off x="8213590" y="4214392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8213590" y="3126690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24611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</a:t>
            </a:r>
            <a:r>
              <a:rPr lang="ko-KR" altLang="en-US" sz="2800" b="0"/>
              <a:t>사용자</a:t>
            </a:r>
            <a:r>
              <a:rPr lang="en-US" altLang="ko-KR" sz="2800" b="0"/>
              <a:t>- </a:t>
            </a:r>
            <a:r>
              <a:rPr lang="ko-KR" altLang="en-US" sz="2800" b="0"/>
              <a:t>모바일 </a:t>
            </a:r>
            <a:r>
              <a:rPr lang="en-US" altLang="ko-KR" sz="2800" b="0"/>
              <a:t>– </a:t>
            </a:r>
            <a:r>
              <a:rPr lang="ko-KR" altLang="en-US" sz="2800" b="0"/>
              <a:t>세미나존 후기 목록 </a:t>
            </a:r>
            <a:r>
              <a:rPr lang="en-US" altLang="ko-KR" sz="2800" b="0"/>
              <a:t>- </a:t>
            </a:r>
            <a:r>
              <a:rPr lang="ko-KR" altLang="en-US" sz="2800" b="0"/>
              <a:t>상세내용 </a:t>
            </a:r>
          </a:p>
        </p:txBody>
      </p:sp>
      <p:sp>
        <p:nvSpPr>
          <p:cNvPr id="12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/>
        </p:nvGraphicFramePr>
        <p:xfrm>
          <a:off x="8193244" y="42308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8193244" y="3326593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215647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/>
              <a:t>] </a:t>
            </a:r>
            <a:r>
              <a:rPr lang="ko-KR" altLang="en-US" sz="3600" b="0"/>
              <a:t>관리자 </a:t>
            </a:r>
            <a:r>
              <a:rPr lang="en-US" altLang="ko-KR" sz="3600" b="0"/>
              <a:t>– </a:t>
            </a:r>
            <a:r>
              <a:rPr lang="ko-KR" altLang="en-US" sz="3600" b="0"/>
              <a:t>웹 </a:t>
            </a:r>
            <a:r>
              <a:rPr lang="en-US" altLang="ko-KR" sz="3600" b="0"/>
              <a:t>- </a:t>
            </a:r>
            <a:r>
              <a:rPr lang="ko-KR" altLang="en-US" sz="3600" b="0"/>
              <a:t>캐러셀 배너 관리</a:t>
            </a:r>
          </a:p>
        </p:txBody>
      </p:sp>
      <p:graphicFrame>
        <p:nvGraphicFramePr>
          <p:cNvPr id="7" name="Google Shape;169;g7c553259d1_0_81"/>
          <p:cNvGraphicFramePr/>
          <p:nvPr/>
        </p:nvGraphicFramePr>
        <p:xfrm>
          <a:off x="8164212" y="3896124"/>
          <a:ext cx="2869750" cy="6591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2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/>
        </p:nvGraphicFramePr>
        <p:xfrm>
          <a:off x="8164212" y="3019210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38351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/>
              <a:t>관리자</a:t>
            </a:r>
            <a:r>
              <a:rPr lang="en-US" altLang="ko-KR" sz="4000" b="0"/>
              <a:t>- </a:t>
            </a:r>
            <a:r>
              <a:rPr lang="ko-KR" altLang="en-US" sz="4000" b="0"/>
              <a:t>웹 </a:t>
            </a:r>
            <a:r>
              <a:rPr lang="en-US" altLang="ko-KR" sz="4000" b="0"/>
              <a:t>- </a:t>
            </a:r>
            <a:r>
              <a:rPr lang="ko-KR" altLang="en-US" sz="4000" b="0"/>
              <a:t>회원정보관리</a:t>
            </a:r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/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/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12592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화면구현</a:t>
            </a:r>
            <a:r>
              <a:rPr lang="en-US" altLang="ko-KR" sz="4000" b="0"/>
              <a:t>] </a:t>
            </a:r>
            <a:r>
              <a:rPr lang="ko-KR" altLang="en-US" sz="4000" b="0"/>
              <a:t>관리자</a:t>
            </a:r>
            <a:r>
              <a:rPr lang="en-US" altLang="ko-KR" sz="4000" b="0"/>
              <a:t>- </a:t>
            </a:r>
            <a:r>
              <a:rPr lang="ko-KR" altLang="en-US" sz="4000" b="0"/>
              <a:t>웹 </a:t>
            </a:r>
            <a:r>
              <a:rPr lang="en-US" altLang="ko-KR" sz="4000" b="0"/>
              <a:t>- </a:t>
            </a:r>
            <a:r>
              <a:rPr lang="ko-KR" altLang="en-US" sz="4000" b="0"/>
              <a:t>회원정보관리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54" y="1769278"/>
            <a:ext cx="7334602" cy="429788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318" y="1769278"/>
            <a:ext cx="3466614" cy="153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318" y="3772778"/>
            <a:ext cx="3466614" cy="771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2318" y="4889317"/>
            <a:ext cx="3738951" cy="16478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551889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/>
              <a:t>관리자 </a:t>
            </a:r>
            <a:r>
              <a:rPr lang="en-US" altLang="ko-KR" sz="4000" b="0"/>
              <a:t>– </a:t>
            </a:r>
            <a:r>
              <a:rPr lang="ko-KR" altLang="en-US" sz="4000" b="0"/>
              <a:t>웹 </a:t>
            </a:r>
            <a:r>
              <a:rPr lang="en-US" altLang="ko-KR" sz="4000" b="0"/>
              <a:t>- </a:t>
            </a:r>
            <a:r>
              <a:rPr lang="ko-KR" altLang="en-US" sz="4000" b="0"/>
              <a:t>세미나존 관리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/>
        </p:nvGraphicFramePr>
        <p:xfrm>
          <a:off x="8073596" y="41100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8073596" y="314080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0294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[DB </a:t>
            </a:r>
            <a:r>
              <a:rPr lang="ko-KR" altLang="en-US" dirty="0"/>
              <a:t>설계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-US" altLang="ko-KR" dirty="0"/>
              <a:t>ERD </a:t>
            </a:r>
            <a:r>
              <a:rPr lang="ko-KR" altLang="en-US" dirty="0"/>
              <a:t>물리설계 </a:t>
            </a:r>
            <a:r>
              <a:rPr lang="en-US" altLang="ko-KR" dirty="0"/>
              <a:t>(</a:t>
            </a:r>
            <a:r>
              <a:rPr lang="ko-KR" altLang="en-US" dirty="0"/>
              <a:t>최종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94" y="982132"/>
            <a:ext cx="8643937" cy="573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924105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/>
              <a:t>[</a:t>
            </a:r>
            <a:r>
              <a:rPr lang="ko-KR" altLang="en-US" sz="3200" b="0"/>
              <a:t>화면설계</a:t>
            </a:r>
            <a:r>
              <a:rPr lang="en-US" altLang="ko-KR" sz="3200" b="0"/>
              <a:t>] </a:t>
            </a:r>
            <a:r>
              <a:rPr lang="ko-KR" altLang="en-US" sz="3200" b="0"/>
              <a:t>관리자 </a:t>
            </a:r>
            <a:r>
              <a:rPr lang="en-US" altLang="ko-KR" sz="3200" b="0"/>
              <a:t>–</a:t>
            </a:r>
            <a:r>
              <a:rPr lang="ko-KR" altLang="en-US" sz="3200" b="0"/>
              <a:t>웹 </a:t>
            </a:r>
            <a:r>
              <a:rPr lang="en-US" altLang="ko-KR" sz="3200" b="0"/>
              <a:t>- </a:t>
            </a:r>
            <a:r>
              <a:rPr lang="ko-KR" altLang="en-US" sz="3200" b="0"/>
              <a:t>세미나존 등록 및 수정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/>
        </p:nvGraphicFramePr>
        <p:xfrm>
          <a:off x="8271304" y="272352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4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8271304" y="1654293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550527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43371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2980955733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/>
                        <a:t>컨텐츠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endParaRPr lang="en-US" altLang="ko-KR" sz="10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/>
                        <a:t>-</a:t>
                      </a:r>
                      <a:r>
                        <a:rPr lang="ko-KR" altLang="en-US" sz="1200" b="0" baseline="0" dirty="0"/>
                        <a:t> 세미나를 소개하는 페이지</a:t>
                      </a:r>
                      <a:endParaRPr lang="en-US" altLang="ko-KR" sz="1200" b="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/>
                        <a:t>세미나 정보</a:t>
                      </a:r>
                      <a:endParaRPr lang="en-US" altLang="ko-KR" sz="15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주최자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시간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카테고리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최대인원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장소 표시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친목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>
                <a:solidFill>
                  <a:schemeClr val="tx1"/>
                </a:solidFill>
              </a:rPr>
              <a:t>세미나 정보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312974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주최자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김길동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시간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카테고리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예술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최대인원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장소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563151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70761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099191521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인원 선택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sz="1200" dirty="0"/>
                        <a:t>+,</a:t>
                      </a:r>
                      <a:r>
                        <a:rPr lang="en-US" sz="1200" baseline="0" dirty="0"/>
                        <a:t> - </a:t>
                      </a:r>
                      <a:r>
                        <a:rPr lang="ko-KR" altLang="en-US" sz="1200" baseline="0" dirty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815180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280501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인원선택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50000</a:t>
            </a:r>
            <a:r>
              <a:rPr lang="ko-KR" altLang="en-US" sz="10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*1</a:t>
            </a:r>
            <a:r>
              <a:rPr lang="ko-KR" altLang="en-US" sz="800" dirty="0">
                <a:solidFill>
                  <a:srgbClr val="FF0000"/>
                </a:solidFill>
              </a:rPr>
              <a:t>인 금액 </a:t>
            </a:r>
            <a:r>
              <a:rPr lang="en-US" altLang="ko-KR" sz="800" dirty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773072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120576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70807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>
                  <a:solidFill>
                    <a:srgbClr val="704DE4"/>
                  </a:solidFill>
                </a:rPr>
                <a:t>개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/>
                <a:t>질문작성하기</a:t>
              </a: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953621341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/>
                        <a:t>세미나에 대해 궁금한 것을 물어 볼 수 </a:t>
                      </a:r>
                      <a:r>
                        <a:rPr lang="ko-KR" altLang="en-US" sz="1200" baseline="0" dirty="0" err="1"/>
                        <a:t>있</a:t>
                      </a:r>
                      <a:r>
                        <a:rPr lang="ko-KR" altLang="en-US" sz="1200" baseline="0" dirty="0"/>
                        <a:t> 는 공간으로 주최자만 </a:t>
                      </a:r>
                      <a:r>
                        <a:rPr lang="ko-KR" altLang="en-US" sz="1200" baseline="0" dirty="0" err="1"/>
                        <a:t>답글을</a:t>
                      </a:r>
                      <a:r>
                        <a:rPr lang="ko-KR" altLang="en-US" sz="1200" baseline="0" dirty="0"/>
                        <a:t> 달 수 있음</a:t>
                      </a:r>
                      <a:endParaRPr lang="en-US" altLang="ko-KR" sz="1200" baseline="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48678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세미나문의</a:t>
            </a:r>
          </a:p>
        </p:txBody>
      </p:sp>
    </p:spTree>
    <p:extLst>
      <p:ext uri="{BB962C8B-B14F-4D97-AF65-F5344CB8AC3E}">
        <p14:creationId xmlns:p14="http://schemas.microsoft.com/office/powerpoint/2010/main" val="219161538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8913" y="252961"/>
            <a:ext cx="64796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939481" y="4440195"/>
            <a:ext cx="1738183" cy="700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8" y="1565340"/>
            <a:ext cx="8368791" cy="4599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7749742" y="2713413"/>
            <a:ext cx="3985856" cy="2240691"/>
            <a:chOff x="8090814" y="2257168"/>
            <a:chExt cx="3985856" cy="2240691"/>
          </a:xfrm>
        </p:grpSpPr>
        <p:sp>
          <p:nvSpPr>
            <p:cNvPr id="7" name="직사각형 6"/>
            <p:cNvSpPr/>
            <p:nvPr/>
          </p:nvSpPr>
          <p:spPr>
            <a:xfrm>
              <a:off x="8090814" y="2257168"/>
              <a:ext cx="3985856" cy="22406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8162892" y="2433347"/>
              <a:ext cx="3841699" cy="1888331"/>
              <a:chOff x="7922953" y="4539744"/>
              <a:chExt cx="4093550" cy="2037018"/>
            </a:xfrm>
          </p:grpSpPr>
          <p:pic>
            <p:nvPicPr>
              <p:cNvPr id="15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2953" y="4539744"/>
                <a:ext cx="4093550" cy="65543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2953" y="5497778"/>
                <a:ext cx="4093550" cy="107898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68881322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09" y="1533325"/>
            <a:ext cx="4066902" cy="46636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03769" y="5058031"/>
            <a:ext cx="464146" cy="4777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214" y="3023286"/>
            <a:ext cx="5011884" cy="12527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99214" y="252961"/>
            <a:ext cx="64796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</a:t>
            </a:r>
          </a:p>
        </p:txBody>
      </p:sp>
    </p:spTree>
    <p:extLst>
      <p:ext uri="{BB962C8B-B14F-4D97-AF65-F5344CB8AC3E}">
        <p14:creationId xmlns:p14="http://schemas.microsoft.com/office/powerpoint/2010/main" val="381874400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61" y="1342767"/>
            <a:ext cx="2827200" cy="5292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70919" y="4110681"/>
            <a:ext cx="3311611" cy="576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354" y="3142134"/>
            <a:ext cx="7237455" cy="9218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74500" y="258046"/>
            <a:ext cx="64796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</a:t>
            </a:r>
          </a:p>
        </p:txBody>
      </p:sp>
    </p:spTree>
    <p:extLst>
      <p:ext uri="{BB962C8B-B14F-4D97-AF65-F5344CB8AC3E}">
        <p14:creationId xmlns:p14="http://schemas.microsoft.com/office/powerpoint/2010/main" val="269809532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4144" y="2100653"/>
            <a:ext cx="5552386" cy="3805877"/>
            <a:chOff x="-2185858" y="1353295"/>
            <a:chExt cx="6639823" cy="45731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85858" y="1353295"/>
              <a:ext cx="2835747" cy="45731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556" y="1353295"/>
              <a:ext cx="3005409" cy="4573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574" y="5467704"/>
            <a:ext cx="6052342" cy="12641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44129" y="1364749"/>
            <a:ext cx="829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 EL/JSTL +Database] ‘</a:t>
            </a:r>
            <a:r>
              <a:rPr lang="ko-KR" altLang="en-US" dirty="0"/>
              <a:t>신청 마감된 세미나</a:t>
            </a:r>
            <a:r>
              <a:rPr lang="en-US" altLang="ko-KR" dirty="0"/>
              <a:t>’</a:t>
            </a:r>
            <a:r>
              <a:rPr lang="ko-KR" altLang="en-US" dirty="0"/>
              <a:t> 페이지 세미나 정보 다르게 출력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16835" y="252961"/>
            <a:ext cx="64796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</a:t>
            </a:r>
          </a:p>
        </p:txBody>
      </p:sp>
    </p:spTree>
    <p:extLst>
      <p:ext uri="{BB962C8B-B14F-4D97-AF65-F5344CB8AC3E}">
        <p14:creationId xmlns:p14="http://schemas.microsoft.com/office/powerpoint/2010/main" val="112912716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16835" y="252961"/>
            <a:ext cx="64796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401408" y="1565479"/>
            <a:ext cx="3055984" cy="4713593"/>
            <a:chOff x="575992" y="1489498"/>
            <a:chExt cx="3055984" cy="4713593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992" y="1489498"/>
              <a:ext cx="3055984" cy="462784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700200" y="5417130"/>
              <a:ext cx="2656463" cy="7859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445395" y="2206305"/>
            <a:ext cx="4509273" cy="3431942"/>
            <a:chOff x="5967223" y="2642532"/>
            <a:chExt cx="4509273" cy="3431942"/>
          </a:xfrm>
        </p:grpSpPr>
        <p:sp>
          <p:nvSpPr>
            <p:cNvPr id="7" name="직사각형 6"/>
            <p:cNvSpPr/>
            <p:nvPr/>
          </p:nvSpPr>
          <p:spPr>
            <a:xfrm>
              <a:off x="5967223" y="2642532"/>
              <a:ext cx="4509273" cy="343194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8033" y="4843204"/>
              <a:ext cx="4127652" cy="9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8035" y="2820527"/>
              <a:ext cx="2275642" cy="565681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8034" y="3660561"/>
              <a:ext cx="2333453" cy="887713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89497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810000" y="2852936"/>
            <a:ext cx="6617640" cy="2145310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최종 구현 현황</a:t>
            </a: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 </a:t>
            </a:r>
            <a:r>
              <a:rPr lang="en-US" altLang="ko-KR" sz="2500" dirty="0"/>
              <a:t>e-zone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19507559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43425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>
                  <a:solidFill>
                    <a:srgbClr val="704DE4"/>
                  </a:solidFill>
                </a:rPr>
                <a:t>개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/>
                <a:t>질문작성하기</a:t>
              </a: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851648472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/>
                        <a:t>세미나에 대해 궁금한 것을 물어 볼 수 </a:t>
                      </a:r>
                      <a:r>
                        <a:rPr lang="ko-KR" altLang="en-US" sz="1200" baseline="0" dirty="0" err="1"/>
                        <a:t>있</a:t>
                      </a:r>
                      <a:r>
                        <a:rPr lang="ko-KR" altLang="en-US" sz="1200" baseline="0" dirty="0"/>
                        <a:t> 는 공간으로 주최자만 </a:t>
                      </a:r>
                      <a:r>
                        <a:rPr lang="ko-KR" altLang="en-US" sz="1200" baseline="0" dirty="0" err="1"/>
                        <a:t>답글을</a:t>
                      </a:r>
                      <a:r>
                        <a:rPr lang="ko-KR" altLang="en-US" sz="1200" baseline="0" dirty="0"/>
                        <a:t> 달 수 있음</a:t>
                      </a:r>
                      <a:endParaRPr lang="en-US" altLang="ko-KR" sz="1200" baseline="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42857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세미나문의</a:t>
            </a:r>
          </a:p>
        </p:txBody>
      </p:sp>
    </p:spTree>
    <p:extLst>
      <p:ext uri="{BB962C8B-B14F-4D97-AF65-F5344CB8AC3E}">
        <p14:creationId xmlns:p14="http://schemas.microsoft.com/office/powerpoint/2010/main" val="253606616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278" y="4448431"/>
            <a:ext cx="6674076" cy="22228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0" y="2214829"/>
            <a:ext cx="5489402" cy="1951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567669" y="5236512"/>
            <a:ext cx="440725" cy="222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0032" y="1407991"/>
            <a:ext cx="659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 EL/JSTL + Database] ‘</a:t>
            </a:r>
            <a:r>
              <a:rPr lang="ko-KR" altLang="en-US" dirty="0"/>
              <a:t>호스트 </a:t>
            </a:r>
            <a:r>
              <a:rPr lang="ko-KR" altLang="en-US" dirty="0" err="1"/>
              <a:t>답글</a:t>
            </a:r>
            <a:r>
              <a:rPr lang="en-US" altLang="ko-KR" dirty="0"/>
              <a:t>’</a:t>
            </a:r>
            <a:r>
              <a:rPr lang="ko-KR" altLang="en-US" dirty="0"/>
              <a:t>이 존재 할 경우 출력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4567670" y="4528059"/>
            <a:ext cx="440725" cy="222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0033" y="261197"/>
            <a:ext cx="65918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</a:t>
            </a:r>
          </a:p>
        </p:txBody>
      </p:sp>
    </p:spTree>
    <p:extLst>
      <p:ext uri="{BB962C8B-B14F-4D97-AF65-F5344CB8AC3E}">
        <p14:creationId xmlns:p14="http://schemas.microsoft.com/office/powerpoint/2010/main" val="73435843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>
                  <a:solidFill>
                    <a:srgbClr val="704DE4"/>
                  </a:solidFill>
                </a:rPr>
                <a:t>개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/>
                <a:t>질문작성하기</a:t>
              </a: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635261749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세미나에 대해 궁금한 것을 물어 볼 수 </a:t>
                      </a:r>
                      <a:r>
                        <a:rPr lang="ko-KR" altLang="en-US" sz="1200" baseline="0" dirty="0" err="1"/>
                        <a:t>있</a:t>
                      </a:r>
                      <a:r>
                        <a:rPr lang="ko-KR" altLang="en-US" sz="1200" baseline="0" dirty="0"/>
                        <a:t> 는 공간으로 주최자만 </a:t>
                      </a:r>
                      <a:r>
                        <a:rPr lang="ko-KR" altLang="en-US" sz="1200" baseline="0" dirty="0" err="1"/>
                        <a:t>답글을</a:t>
                      </a:r>
                      <a:r>
                        <a:rPr lang="ko-KR" altLang="en-US" sz="1200" baseline="0" dirty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811611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735910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27411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082" y="1359242"/>
            <a:ext cx="3206966" cy="3674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99" y="1392195"/>
            <a:ext cx="2897522" cy="364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258962" y="2906470"/>
            <a:ext cx="547769" cy="431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958" y="5445104"/>
            <a:ext cx="4050571" cy="12130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594976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489" y="2938112"/>
            <a:ext cx="6749024" cy="11245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32" y="1828108"/>
            <a:ext cx="3568132" cy="3344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32" y="5966915"/>
            <a:ext cx="10653503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904923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59253567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/>
                        <a:t>Q&amp;A(</a:t>
                      </a:r>
                      <a:r>
                        <a:rPr lang="ko-KR" altLang="en-US" dirty="0" err="1"/>
                        <a:t>더보기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세미나 상세페이지의 </a:t>
                      </a:r>
                      <a:r>
                        <a:rPr lang="ko-KR" altLang="en-US" sz="1200" dirty="0" err="1"/>
                        <a:t>더보기를</a:t>
                      </a:r>
                      <a:r>
                        <a:rPr lang="ko-KR" altLang="en-US" sz="1200" dirty="0"/>
                        <a:t> 클릭하면 페이지가 이동하여 더 많은 </a:t>
                      </a:r>
                      <a:r>
                        <a:rPr lang="en-US" altLang="ko-KR" sz="1200" dirty="0"/>
                        <a:t>Q&amp;A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ko-KR" altLang="en-US" sz="1200" dirty="0" err="1"/>
                        <a:t>볼수</a:t>
                      </a:r>
                      <a:r>
                        <a:rPr lang="ko-KR" altLang="en-US" sz="1200" dirty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23675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777756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>
                          <a:solidFill>
                            <a:schemeClr val="dk1"/>
                          </a:solidFill>
                        </a:rPr>
                        <a:t>sh_user_w_semiDetail_detail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867261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2321" y="195295"/>
            <a:ext cx="930896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9" y="1814015"/>
            <a:ext cx="7672916" cy="44170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6980718" y="2218440"/>
            <a:ext cx="5049794" cy="3476367"/>
            <a:chOff x="2204881" y="2055642"/>
            <a:chExt cx="5049794" cy="3476367"/>
          </a:xfrm>
        </p:grpSpPr>
        <p:sp>
          <p:nvSpPr>
            <p:cNvPr id="7" name="직사각형 6"/>
            <p:cNvSpPr/>
            <p:nvPr/>
          </p:nvSpPr>
          <p:spPr>
            <a:xfrm>
              <a:off x="2204881" y="2055642"/>
              <a:ext cx="5049794" cy="347636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7684" y="3764166"/>
              <a:ext cx="3133260" cy="1236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4208" y="5124021"/>
              <a:ext cx="4588477" cy="155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636" y="2220399"/>
              <a:ext cx="4694952" cy="1054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4644982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42924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3638550336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세미나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/>
                        <a:t>결제 예정 금액</a:t>
                      </a:r>
                      <a:endParaRPr lang="en-US" altLang="ko-KR" sz="15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IT </a:t>
            </a:r>
            <a:r>
              <a:rPr lang="ko-KR" altLang="en-US" sz="1100" b="1" dirty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>
                <a:solidFill>
                  <a:schemeClr val="tx1"/>
                </a:solidFill>
              </a:rPr>
              <a:t>트렌드</a:t>
            </a:r>
            <a:r>
              <a:rPr lang="ko-KR" altLang="en-US" sz="1100" b="1" dirty="0">
                <a:solidFill>
                  <a:schemeClr val="tx1"/>
                </a:solidFill>
              </a:rPr>
              <a:t> 공유 세미나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</a:rPr>
              <a:t>IT </a:t>
            </a:r>
            <a:r>
              <a:rPr lang="ko-KR" altLang="en-US" sz="800" dirty="0">
                <a:solidFill>
                  <a:schemeClr val="tx1"/>
                </a:solidFill>
              </a:rPr>
              <a:t>최신 </a:t>
            </a:r>
            <a:r>
              <a:rPr lang="ko-KR" altLang="en-US" sz="800" dirty="0" err="1">
                <a:solidFill>
                  <a:schemeClr val="tx1"/>
                </a:solidFill>
              </a:rPr>
              <a:t>트렌드</a:t>
            </a:r>
            <a:r>
              <a:rPr lang="ko-KR" altLang="en-US" sz="8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>
                <a:solidFill>
                  <a:schemeClr val="tx1"/>
                </a:solidFill>
              </a:rPr>
              <a:t>IT </a:t>
            </a:r>
            <a:r>
              <a:rPr lang="ko-KR" altLang="en-US" sz="8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>
                <a:solidFill>
                  <a:schemeClr val="tx1"/>
                </a:solidFill>
              </a:rPr>
              <a:t>. </a:t>
            </a:r>
            <a:r>
              <a:rPr lang="ko-KR" altLang="en-US" sz="800" dirty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데스크톱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휴대폰에 대해 토론하고 친목을 도모합니다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도모합니다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신청하기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신청 세미나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bg1">
                    <a:lumMod val="50000"/>
                  </a:schemeClr>
                </a:solidFill>
              </a:rPr>
              <a:t>날짜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bg1">
                    <a:lumMod val="50000"/>
                  </a:schemeClr>
                </a:solidFill>
              </a:rPr>
              <a:t>신청인원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880801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170301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903024727"/>
              </p:ext>
            </p:extLst>
          </p:nvPr>
        </p:nvGraphicFramePr>
        <p:xfrm>
          <a:off x="852899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신청자 정보 입력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신청자명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연락처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 err="1"/>
                        <a:t>이메일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요청사항의 예약자 정보를 </a:t>
                      </a:r>
                      <a:r>
                        <a:rPr lang="ko-KR" altLang="en-US" sz="1200" baseline="0" dirty="0" err="1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928397"/>
              </p:ext>
            </p:extLst>
          </p:nvPr>
        </p:nvGraphicFramePr>
        <p:xfrm>
          <a:off x="852899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523628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956290012"/>
              </p:ext>
            </p:extLst>
          </p:nvPr>
        </p:nvGraphicFramePr>
        <p:xfrm>
          <a:off x="849989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주의사항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서비스동의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066308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848412"/>
              </p:ext>
            </p:extLst>
          </p:nvPr>
        </p:nvGraphicFramePr>
        <p:xfrm>
          <a:off x="849989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1160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최종 구현 현황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924373"/>
            <a:ext cx="8507942" cy="581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803553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84944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1683578191"/>
              </p:ext>
            </p:extLst>
          </p:nvPr>
        </p:nvGraphicFramePr>
        <p:xfrm>
          <a:off x="8516041" y="240252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주의사항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서비스동의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347140"/>
              </p:ext>
            </p:extLst>
          </p:nvPr>
        </p:nvGraphicFramePr>
        <p:xfrm>
          <a:off x="8516041" y="1280670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9020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1" y="1746421"/>
            <a:ext cx="7436001" cy="426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890133" y="2491187"/>
            <a:ext cx="5049794" cy="2133600"/>
            <a:chOff x="6494686" y="3237470"/>
            <a:chExt cx="5049794" cy="2133600"/>
          </a:xfrm>
        </p:grpSpPr>
        <p:sp>
          <p:nvSpPr>
            <p:cNvPr id="6" name="직사각형 5"/>
            <p:cNvSpPr/>
            <p:nvPr/>
          </p:nvSpPr>
          <p:spPr>
            <a:xfrm>
              <a:off x="6494686" y="3237470"/>
              <a:ext cx="5049794" cy="2133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831" y="4063484"/>
              <a:ext cx="4933455" cy="1150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165" y="3414922"/>
              <a:ext cx="4984836" cy="169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1795849" y="2210404"/>
            <a:ext cx="2899720" cy="854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743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5" y="2198889"/>
            <a:ext cx="6861733" cy="14973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746028" y="4691732"/>
            <a:ext cx="9273209" cy="1293340"/>
            <a:chOff x="1482811" y="4489622"/>
            <a:chExt cx="10462054" cy="1639329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2914" y="4677848"/>
              <a:ext cx="8806805" cy="386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2913" y="5478205"/>
              <a:ext cx="9983787" cy="3757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482811" y="4489622"/>
              <a:ext cx="10462054" cy="163932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482912" y="2645678"/>
            <a:ext cx="2708720" cy="301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52597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22" y="1602297"/>
            <a:ext cx="8787531" cy="4676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054889" y="4643025"/>
            <a:ext cx="5049794" cy="2133600"/>
            <a:chOff x="7054890" y="2646445"/>
            <a:chExt cx="5049794" cy="2133600"/>
          </a:xfrm>
        </p:grpSpPr>
        <p:sp>
          <p:nvSpPr>
            <p:cNvPr id="7" name="직사각형 6"/>
            <p:cNvSpPr/>
            <p:nvPr/>
          </p:nvSpPr>
          <p:spPr>
            <a:xfrm>
              <a:off x="7054890" y="2646445"/>
              <a:ext cx="5049794" cy="2133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8209" y="2955136"/>
              <a:ext cx="4803155" cy="1516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직사각형 9"/>
          <p:cNvSpPr/>
          <p:nvPr/>
        </p:nvSpPr>
        <p:spPr>
          <a:xfrm>
            <a:off x="5728348" y="4039204"/>
            <a:ext cx="2064647" cy="499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05258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653361619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신청 완료 페이지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무통장 입금 은행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289501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72067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013043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805728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7" y="1538850"/>
            <a:ext cx="6460084" cy="4064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3945052" y="4855457"/>
            <a:ext cx="7876249" cy="1781019"/>
            <a:chOff x="3678571" y="4849554"/>
            <a:chExt cx="8266294" cy="1899390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571" y="4849554"/>
              <a:ext cx="8189301" cy="18993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3695046" y="6518285"/>
              <a:ext cx="8249819" cy="2245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733805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59451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567970881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참여 인원 선택</a:t>
                      </a:r>
                      <a:endParaRPr lang="en-US" altLang="ko-KR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611397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6530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804818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677895680"/>
              </p:ext>
            </p:extLst>
          </p:nvPr>
        </p:nvGraphicFramePr>
        <p:xfrm>
          <a:off x="849424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세미나 소개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sz="1200" dirty="0"/>
                        <a:t>- </a:t>
                      </a:r>
                      <a:r>
                        <a:rPr lang="ko-KR" altLang="en-US" sz="1200" dirty="0" err="1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255101"/>
              </p:ext>
            </p:extLst>
          </p:nvPr>
        </p:nvGraphicFramePr>
        <p:xfrm>
          <a:off x="849424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836356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901567471"/>
              </p:ext>
            </p:extLst>
          </p:nvPr>
        </p:nvGraphicFramePr>
        <p:xfrm>
          <a:off x="853439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/>
                        <a:t>Q&amp;A</a:t>
                      </a:r>
                      <a:r>
                        <a:rPr lang="en-US" sz="1500" baseline="0" dirty="0"/>
                        <a:t> </a:t>
                      </a:r>
                      <a:r>
                        <a:rPr lang="ko-KR" altLang="en-US" sz="1500" baseline="0" dirty="0"/>
                        <a:t>목록</a:t>
                      </a:r>
                      <a:endParaRPr lang="en-US" altLang="ko-KR" sz="1500" baseline="0" dirty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/>
                        <a:t>-</a:t>
                      </a:r>
                      <a:r>
                        <a:rPr lang="ko-KR" altLang="en-US" sz="1500" baseline="0" dirty="0"/>
                        <a:t>기본 </a:t>
                      </a:r>
                      <a:r>
                        <a:rPr lang="en-US" altLang="ko-KR" sz="1500" baseline="0" dirty="0"/>
                        <a:t>3</a:t>
                      </a:r>
                      <a:r>
                        <a:rPr lang="ko-KR" altLang="en-US" sz="1500" baseline="0" dirty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>
                <a:solidFill>
                  <a:schemeClr val="tx1"/>
                </a:solidFill>
              </a:rPr>
              <a:t>세미나문의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484569"/>
              </p:ext>
            </p:extLst>
          </p:nvPr>
        </p:nvGraphicFramePr>
        <p:xfrm>
          <a:off x="853439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92256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세미나문의</a:t>
            </a:r>
          </a:p>
        </p:txBody>
      </p:sp>
    </p:spTree>
    <p:extLst>
      <p:ext uri="{BB962C8B-B14F-4D97-AF65-F5344CB8AC3E}">
        <p14:creationId xmlns:p14="http://schemas.microsoft.com/office/powerpoint/2010/main" val="107741062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31446251"/>
              </p:ext>
            </p:extLst>
          </p:nvPr>
        </p:nvGraphicFramePr>
        <p:xfrm>
          <a:off x="8517924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질문작성하기 </a:t>
                      </a:r>
                      <a:r>
                        <a:rPr lang="ko-KR" altLang="en-US" dirty="0" err="1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770274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100623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7211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/>
              <a:t> 개요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/>
              <a:t> </a:t>
            </a:r>
            <a:r>
              <a:rPr lang="ko-KR" altLang="en-US" sz="3200" dirty="0" err="1"/>
              <a:t>유즈케이스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/>
              <a:t> 요구사항 정의서</a:t>
            </a:r>
            <a:endParaRPr lang="en-US" altLang="ko-KR" sz="3200" dirty="0"/>
          </a:p>
          <a:p>
            <a:pPr>
              <a:buAutoNum type="arabicPeriod"/>
            </a:pPr>
            <a:r>
              <a:rPr lang="en-US" altLang="ko-KR" sz="3200" dirty="0"/>
              <a:t> [DB </a:t>
            </a:r>
            <a:r>
              <a:rPr lang="ko-KR" altLang="en-US" sz="3200" dirty="0"/>
              <a:t>설계</a:t>
            </a:r>
            <a:r>
              <a:rPr lang="en-US" altLang="ko-KR" sz="3200" dirty="0"/>
              <a:t>] ERD </a:t>
            </a:r>
            <a:r>
              <a:rPr lang="ko-KR" altLang="en-US" sz="3200" dirty="0"/>
              <a:t>설계</a:t>
            </a:r>
            <a:endParaRPr lang="en-US" altLang="ko-KR" sz="32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en-US" altLang="ko-KR" sz="3200" dirty="0"/>
              <a:t> </a:t>
            </a:r>
            <a:r>
              <a:rPr lang="ko-KR" altLang="en-US" sz="3200" dirty="0"/>
              <a:t>최종 구현 현황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/>
              <a:t> 화면설계 및 구현</a:t>
            </a:r>
            <a:endParaRPr lang="en-US" altLang="ko-KR" sz="3200" dirty="0"/>
          </a:p>
          <a:p>
            <a:pPr>
              <a:buAutoNum type="arabicPeriod"/>
            </a:pPr>
            <a:r>
              <a:rPr lang="en-US" altLang="ko-KR" sz="3200" dirty="0"/>
              <a:t> </a:t>
            </a:r>
            <a:r>
              <a:rPr lang="ko-KR" altLang="en-US" sz="3200" dirty="0"/>
              <a:t>최종 </a:t>
            </a:r>
            <a:r>
              <a:rPr lang="en-US" altLang="ko-KR" sz="3200" dirty="0" err="1"/>
              <a:t>FeedBack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3464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581401" y="2852936"/>
            <a:ext cx="6846240" cy="2145310"/>
          </a:xfrm>
        </p:spPr>
        <p:txBody>
          <a:bodyPr/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화면 설계 및 구현</a:t>
            </a: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 </a:t>
            </a:r>
            <a:r>
              <a:rPr lang="en-US" altLang="ko-KR" sz="2500" dirty="0"/>
              <a:t>e-zone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58619804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397076677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/>
                        <a:t>이용후기 </a:t>
                      </a:r>
                      <a:r>
                        <a:rPr lang="ko-KR" altLang="en-US" sz="1500" baseline="0" dirty="0"/>
                        <a:t>목록</a:t>
                      </a:r>
                      <a:endParaRPr lang="en-US" altLang="ko-KR" sz="1500" baseline="0" dirty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/>
                        <a:t>-</a:t>
                      </a:r>
                      <a:r>
                        <a:rPr lang="ko-KR" altLang="en-US" sz="1500" baseline="0" dirty="0"/>
                        <a:t>기본 </a:t>
                      </a:r>
                      <a:r>
                        <a:rPr lang="en-US" altLang="ko-KR" sz="1500" baseline="0" dirty="0"/>
                        <a:t>3</a:t>
                      </a:r>
                      <a:r>
                        <a:rPr lang="ko-KR" altLang="en-US" sz="1500" baseline="0" dirty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>
                <a:solidFill>
                  <a:schemeClr val="tx1"/>
                </a:solidFill>
              </a:rPr>
              <a:t>세미나문의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967395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89050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이용후기</a:t>
            </a:r>
          </a:p>
        </p:txBody>
      </p:sp>
    </p:spTree>
    <p:extLst>
      <p:ext uri="{BB962C8B-B14F-4D97-AF65-F5344CB8AC3E}">
        <p14:creationId xmlns:p14="http://schemas.microsoft.com/office/powerpoint/2010/main" val="70013818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413890478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후기작성하기 </a:t>
                      </a:r>
                      <a:r>
                        <a:rPr lang="ko-KR" altLang="en-US" dirty="0" err="1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884141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97417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058048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26736" y="1578114"/>
            <a:ext cx="6004223" cy="4924404"/>
            <a:chOff x="1096792" y="1380268"/>
            <a:chExt cx="6004223" cy="492440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792" y="1380268"/>
              <a:ext cx="2766754" cy="49174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3992" y="1380268"/>
              <a:ext cx="2857023" cy="49244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직사각형 7"/>
          <p:cNvSpPr/>
          <p:nvPr/>
        </p:nvSpPr>
        <p:spPr>
          <a:xfrm>
            <a:off x="114866" y="241014"/>
            <a:ext cx="72330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</a:t>
            </a:r>
          </a:p>
        </p:txBody>
      </p:sp>
    </p:spTree>
    <p:extLst>
      <p:ext uri="{BB962C8B-B14F-4D97-AF65-F5344CB8AC3E}">
        <p14:creationId xmlns:p14="http://schemas.microsoft.com/office/powerpoint/2010/main" val="404166824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667548031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신청자 정보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신청자이름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55848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바로 예약하기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818171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380841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258832632"/>
              </p:ext>
            </p:extLst>
          </p:nvPr>
        </p:nvGraphicFramePr>
        <p:xfrm>
          <a:off x="8509686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주최자 정보 및 결제 예정 금액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0271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904544"/>
              </p:ext>
            </p:extLst>
          </p:nvPr>
        </p:nvGraphicFramePr>
        <p:xfrm>
          <a:off x="8509686" y="1273691"/>
          <a:ext cx="3491813" cy="849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50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668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057388779"/>
              </p:ext>
            </p:extLst>
          </p:nvPr>
        </p:nvGraphicFramePr>
        <p:xfrm>
          <a:off x="849321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서비스 동의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r>
                        <a:rPr lang="en-US" sz="1200" dirty="0"/>
                        <a:t>-</a:t>
                      </a:r>
                      <a:r>
                        <a:rPr lang="ko-KR" altLang="en-US" sz="1200" dirty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858710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314320"/>
              </p:ext>
            </p:extLst>
          </p:nvPr>
        </p:nvGraphicFramePr>
        <p:xfrm>
          <a:off x="849321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886784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866" y="241014"/>
            <a:ext cx="72667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</a:t>
            </a:r>
          </a:p>
        </p:txBody>
      </p:sp>
    </p:spTree>
    <p:extLst>
      <p:ext uri="{BB962C8B-B14F-4D97-AF65-F5344CB8AC3E}">
        <p14:creationId xmlns:p14="http://schemas.microsoft.com/office/powerpoint/2010/main" val="205063279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73289007"/>
              </p:ext>
            </p:extLst>
          </p:nvPr>
        </p:nvGraphicFramePr>
        <p:xfrm>
          <a:off x="852616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신청 완료 페이지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무통장 입금 은행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274623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666574"/>
              </p:ext>
            </p:extLst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69115"/>
              </p:ext>
            </p:extLst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552591"/>
              </p:ext>
            </p:extLst>
          </p:nvPr>
        </p:nvGraphicFramePr>
        <p:xfrm>
          <a:off x="852616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14866" y="241014"/>
            <a:ext cx="75745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845323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217752838"/>
              </p:ext>
            </p:extLst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세미나 참가 예약 및 결제 관리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ko-KR" altLang="en-US" sz="1200" baseline="0" dirty="0" err="1"/>
                        <a:t>세미나명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 err="1"/>
                        <a:t>클릭시</a:t>
                      </a:r>
                      <a:r>
                        <a:rPr lang="ko-KR" altLang="en-US" sz="1200" baseline="0" dirty="0"/>
                        <a:t> 해당 세미나 상세 페이지로 이동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예약자 </a:t>
                      </a:r>
                      <a:r>
                        <a:rPr lang="ko-KR" altLang="en-US" sz="1200" baseline="0" dirty="0" err="1"/>
                        <a:t>클릭시</a:t>
                      </a:r>
                      <a:r>
                        <a:rPr lang="ko-KR" altLang="en-US" sz="1200" baseline="0" dirty="0"/>
                        <a:t> 예약자 리스트 확인 가능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주최자 </a:t>
                      </a:r>
                      <a:r>
                        <a:rPr lang="ko-KR" altLang="en-US" sz="1200" baseline="0" dirty="0" err="1"/>
                        <a:t>클릭시</a:t>
                      </a:r>
                      <a:r>
                        <a:rPr lang="ko-KR" altLang="en-US" sz="1200" baseline="0" dirty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0547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/>
              <a:t>세미나 참가 예약 및 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769517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예약자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세미나 일시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진행상태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주최자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결제취소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세미나종료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결제취소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세미나종료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779966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삭제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862892"/>
              </p:ext>
            </p:extLst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14866" y="241014"/>
            <a:ext cx="59362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835975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128790651"/>
              </p:ext>
            </p:extLst>
          </p:nvPr>
        </p:nvGraphicFramePr>
        <p:xfrm>
          <a:off x="8518349" y="239590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세미나 참가 예약 및 결제 관리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ko-KR" altLang="en-US" sz="1200" baseline="0" dirty="0" err="1"/>
                        <a:t>세미나명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 err="1"/>
                        <a:t>클릭시</a:t>
                      </a:r>
                      <a:r>
                        <a:rPr lang="ko-KR" altLang="en-US" sz="1200" baseline="0" dirty="0"/>
                        <a:t> 해당 세미나 상세 페이지로 이동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예약자 </a:t>
                      </a:r>
                      <a:r>
                        <a:rPr lang="ko-KR" altLang="en-US" sz="1200" baseline="0" dirty="0" err="1"/>
                        <a:t>클릭시</a:t>
                      </a:r>
                      <a:r>
                        <a:rPr lang="ko-KR" altLang="en-US" sz="1200" baseline="0" dirty="0"/>
                        <a:t> 예약자 리스트 확인 가능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주최자 </a:t>
                      </a:r>
                      <a:r>
                        <a:rPr lang="ko-KR" altLang="en-US" sz="1200" baseline="0" dirty="0" err="1"/>
                        <a:t>클릭시</a:t>
                      </a:r>
                      <a:r>
                        <a:rPr lang="ko-KR" altLang="en-US" sz="1200" baseline="0" dirty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/>
              <a:t>세미나 참가 예약 및 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예약자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세미나 일시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진행상태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주최자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결제취소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세미나종료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결제취소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세미나종료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삭제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007917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835033"/>
              </p:ext>
            </p:extLst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144468"/>
              </p:ext>
            </p:extLst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781308"/>
              </p:ext>
            </p:extLst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850525"/>
              </p:ext>
            </p:extLst>
          </p:nvPr>
        </p:nvGraphicFramePr>
        <p:xfrm>
          <a:off x="8518349" y="127405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14866" y="241014"/>
            <a:ext cx="64011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3282849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3638677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021381441"/>
              </p:ext>
            </p:extLst>
          </p:nvPr>
        </p:nvGraphicFramePr>
        <p:xfrm>
          <a:off x="8509686" y="2411808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세미나 참가 예약 및 결제 관리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ko-KR" altLang="en-US" sz="1200" baseline="0" dirty="0" err="1"/>
                        <a:t>세미나명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 err="1"/>
                        <a:t>클릭시</a:t>
                      </a:r>
                      <a:r>
                        <a:rPr lang="ko-KR" altLang="en-US" sz="1200" baseline="0" dirty="0"/>
                        <a:t> 해당 세미나 상세 페이지로 이동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예약자 </a:t>
                      </a:r>
                      <a:r>
                        <a:rPr lang="ko-KR" altLang="en-US" sz="1200" baseline="0" dirty="0" err="1"/>
                        <a:t>클릭시</a:t>
                      </a:r>
                      <a:r>
                        <a:rPr lang="ko-KR" altLang="en-US" sz="1200" baseline="0" dirty="0"/>
                        <a:t> 예약자 리스트 확인 가능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주최자 </a:t>
                      </a:r>
                      <a:r>
                        <a:rPr lang="ko-KR" altLang="en-US" sz="1200" baseline="0" dirty="0" err="1"/>
                        <a:t>클릭시</a:t>
                      </a:r>
                      <a:r>
                        <a:rPr lang="ko-KR" altLang="en-US" sz="1200" baseline="0" dirty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/>
              <a:t>세미나 참가 예약 및 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예약자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세미나 일시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진행상태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주최자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결제취소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세미나종료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결제취소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세미나종료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485449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189751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예약자 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323784"/>
              </p:ext>
            </p:extLst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예약자명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결제상태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결제대기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결제대기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606483"/>
              </p:ext>
            </p:extLst>
          </p:nvPr>
        </p:nvGraphicFramePr>
        <p:xfrm>
          <a:off x="8509686" y="1289958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14866" y="241014"/>
            <a:ext cx="77957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예약자 리스트</a:t>
            </a:r>
          </a:p>
        </p:txBody>
      </p:sp>
    </p:spTree>
    <p:extLst>
      <p:ext uri="{BB962C8B-B14F-4D97-AF65-F5344CB8AC3E}">
        <p14:creationId xmlns:p14="http://schemas.microsoft.com/office/powerpoint/2010/main" val="320528841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266320828"/>
              </p:ext>
            </p:extLst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세미나 참가 예약 및 결제 관리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ko-KR" altLang="en-US" sz="1200" baseline="0" dirty="0" err="1"/>
                        <a:t>세미나명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 err="1"/>
                        <a:t>클릭시</a:t>
                      </a:r>
                      <a:r>
                        <a:rPr lang="ko-KR" altLang="en-US" sz="1200" baseline="0" dirty="0"/>
                        <a:t> 해당 세미나 상세 페이지로 이동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예약자 </a:t>
                      </a:r>
                      <a:r>
                        <a:rPr lang="ko-KR" altLang="en-US" sz="1200" baseline="0" dirty="0" err="1"/>
                        <a:t>클릭시</a:t>
                      </a:r>
                      <a:r>
                        <a:rPr lang="ko-KR" altLang="en-US" sz="1200" baseline="0" dirty="0"/>
                        <a:t> 예약자 리스트 확인 가능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주최자 </a:t>
                      </a:r>
                      <a:r>
                        <a:rPr lang="ko-KR" altLang="en-US" sz="1200" baseline="0" dirty="0" err="1"/>
                        <a:t>클릭시</a:t>
                      </a:r>
                      <a:r>
                        <a:rPr lang="ko-KR" altLang="en-US" sz="1200" baseline="0" dirty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/>
              <a:t>세미나 참가 예약 및 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예약자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세미나 일시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진행상태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주최자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결제취소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세미나종료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결제취소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세미나종료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701175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576148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예약자명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김길동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861933"/>
              </p:ext>
            </p:extLst>
          </p:nvPr>
        </p:nvGraphicFramePr>
        <p:xfrm>
          <a:off x="8509686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14866" y="241014"/>
            <a:ext cx="70423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회원정보</a:t>
            </a:r>
          </a:p>
        </p:txBody>
      </p:sp>
    </p:spTree>
    <p:extLst>
      <p:ext uri="{BB962C8B-B14F-4D97-AF65-F5344CB8AC3E}">
        <p14:creationId xmlns:p14="http://schemas.microsoft.com/office/powerpoint/2010/main" val="333900136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43100032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/>
                        <a:t>회원가입에 필요한 정보를 </a:t>
                      </a:r>
                      <a:r>
                        <a:rPr lang="ko-KR" altLang="en-US" sz="1100" b="0" u="none" strike="noStrike" cap="none" dirty="0" err="1"/>
                        <a:t>입력받는</a:t>
                      </a:r>
                      <a:r>
                        <a:rPr lang="ko-KR" altLang="en-US" sz="1100" b="0" u="none" strike="noStrike" cap="none" dirty="0"/>
                        <a:t> 폼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아이디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비밀번호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 err="1"/>
                        <a:t>이메일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닉네임을 </a:t>
                      </a:r>
                      <a:r>
                        <a:rPr lang="ko-KR" altLang="en-US" sz="1100" b="0" u="none" strike="noStrike" cap="none" baseline="0" dirty="0" err="1"/>
                        <a:t>입력받고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 err="1"/>
                        <a:t>셀렉트</a:t>
                      </a:r>
                      <a:r>
                        <a:rPr lang="ko-KR" altLang="en-US" sz="1100" b="0" u="none" strike="noStrike" cap="none" baseline="0" dirty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/>
                        <a:t>,</a:t>
                      </a:r>
                      <a:r>
                        <a:rPr lang="en-US" altLang="ko-KR" sz="1100" b="0" u="none" strike="noStrike" cap="none" baseline="0" dirty="0"/>
                        <a:t> </a:t>
                      </a:r>
                      <a:r>
                        <a:rPr lang="ko-KR" altLang="en-US" sz="1100" b="0" u="none" strike="noStrike" cap="none" baseline="0" dirty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/>
                        <a:t>팝업창이</a:t>
                      </a:r>
                      <a:r>
                        <a:rPr lang="ko-KR" altLang="en-US" sz="1100" b="0" u="none" strike="noStrike" cap="none" baseline="0" dirty="0"/>
                        <a:t> 생성되며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해당 </a:t>
                      </a:r>
                      <a:r>
                        <a:rPr lang="ko-KR" altLang="en-US" sz="1100" b="0" u="none" strike="noStrike" cap="none" baseline="0" dirty="0" err="1"/>
                        <a:t>팝업창에서</a:t>
                      </a:r>
                      <a:r>
                        <a:rPr lang="ko-KR" altLang="en-US" sz="1100" b="0" u="none" strike="noStrike" cap="none" baseline="0" dirty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r>
                        <a:rPr lang="ko-KR" altLang="en-US" sz="1100" b="0" u="none" strike="noStrike" cap="none" baseline="0" dirty="0"/>
                        <a:t> </a:t>
                      </a:r>
                      <a:endParaRPr lang="en-US" altLang="ko-KR" sz="11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/>
                        <a:t>이메일의</a:t>
                      </a:r>
                      <a:r>
                        <a:rPr lang="ko-KR" altLang="en-US" sz="1100" b="0" u="none" strike="noStrike" cap="none" dirty="0"/>
                        <a:t> 경우도 </a:t>
                      </a:r>
                      <a:r>
                        <a:rPr lang="ko-KR" altLang="en-US" sz="1100" b="0" u="none" strike="noStrike" cap="none" dirty="0" err="1"/>
                        <a:t>정규표현식을</a:t>
                      </a:r>
                      <a:r>
                        <a:rPr lang="ko-KR" altLang="en-US" sz="1100" b="0" u="none" strike="noStrike" cap="none" dirty="0"/>
                        <a:t> 사용하여 </a:t>
                      </a:r>
                      <a:r>
                        <a:rPr lang="en-US" altLang="ko-KR" sz="1100" b="0" u="none" strike="noStrike" cap="none" dirty="0" err="1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/>
                        <a:t> </a:t>
                      </a:r>
                      <a:r>
                        <a:rPr lang="ko-KR" altLang="en-US" sz="1100" b="0" u="none" strike="noStrike" cap="none" dirty="0"/>
                        <a:t>형태의 </a:t>
                      </a:r>
                      <a:r>
                        <a:rPr lang="ko-KR" altLang="en-US" sz="1100" b="0" u="none" strike="noStrike" cap="none" dirty="0" err="1"/>
                        <a:t>이메일을</a:t>
                      </a:r>
                      <a:r>
                        <a:rPr lang="ko-KR" altLang="en-US" sz="1100" b="0" u="none" strike="noStrike" cap="none" dirty="0"/>
                        <a:t> </a:t>
                      </a:r>
                      <a:r>
                        <a:rPr lang="ko-KR" altLang="en-US" sz="1100" b="0" u="none" strike="noStrike" cap="none" dirty="0" err="1"/>
                        <a:t>입력받도록</a:t>
                      </a:r>
                      <a:r>
                        <a:rPr lang="ko-KR" altLang="en-US" sz="1100" b="0" u="none" strike="noStrike" cap="none" dirty="0"/>
                        <a:t> 한다</a:t>
                      </a:r>
                      <a:r>
                        <a:rPr lang="en-US" altLang="ko-KR" sz="11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/>
                        <a:t>이미지를 </a:t>
                      </a:r>
                      <a:r>
                        <a:rPr lang="ko-KR" altLang="en-US" sz="1100" b="0" u="none" strike="noStrike" cap="none" dirty="0" err="1"/>
                        <a:t>업로드하는</a:t>
                      </a:r>
                      <a:r>
                        <a:rPr lang="ko-KR" altLang="en-US" sz="1100" b="0" u="none" strike="noStrike" cap="none" dirty="0"/>
                        <a:t> 경우 내가 </a:t>
                      </a:r>
                      <a:r>
                        <a:rPr lang="ko-KR" altLang="en-US" sz="1100" b="0" u="none" strike="noStrike" cap="none" dirty="0" err="1"/>
                        <a:t>업로드한</a:t>
                      </a:r>
                      <a:r>
                        <a:rPr lang="ko-KR" altLang="en-US" sz="1100" b="0" u="none" strike="noStrike" cap="none" dirty="0"/>
                        <a:t> 이미지를 </a:t>
                      </a:r>
                      <a:r>
                        <a:rPr lang="ko-KR" altLang="en-US" sz="1100" b="0" u="none" strike="noStrike" cap="none" dirty="0" err="1"/>
                        <a:t>미리볼</a:t>
                      </a:r>
                      <a:r>
                        <a:rPr lang="ko-KR" altLang="en-US" sz="1100" b="0" u="none" strike="noStrike" cap="none" dirty="0"/>
                        <a:t> 수 있다</a:t>
                      </a:r>
                      <a:r>
                        <a:rPr lang="en-US" altLang="ko-KR" sz="11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아이디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비밀번호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비밀번호확인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tx1"/>
                </a:solidFill>
              </a:rPr>
              <a:t>이메일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닉네임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tx1"/>
                </a:solidFill>
              </a:rPr>
              <a:t>주소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102037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폼</a:t>
            </a:r>
          </a:p>
        </p:txBody>
      </p:sp>
    </p:spTree>
    <p:extLst>
      <p:ext uri="{BB962C8B-B14F-4D97-AF65-F5344CB8AC3E}">
        <p14:creationId xmlns:p14="http://schemas.microsoft.com/office/powerpoint/2010/main" val="304068708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97401749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입력한 아이디에 대한 중복을 조회하는 버튼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해당 아이디가 사용 중인지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사용할 수 있는 아이디인지 알려준다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사용할 수 있는 경우는 활성화 된다</a:t>
                      </a:r>
                      <a:r>
                        <a:rPr lang="en-US" altLang="ko-KR" sz="1300" b="0" u="none" strike="noStrike" cap="none" dirty="0"/>
                        <a:t>. </a:t>
                      </a:r>
                      <a:r>
                        <a:rPr lang="ko-KR" altLang="en-US" sz="1300" b="0" u="none" strike="noStrike" cap="none" dirty="0"/>
                        <a:t>사용하기를 누르면</a:t>
                      </a:r>
                      <a:r>
                        <a:rPr lang="en-US" altLang="ko-KR" sz="1300" b="0" u="none" strike="noStrike" cap="none" dirty="0"/>
                        <a:t>,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아이디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중복확인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아이디 사용하기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92335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중복확인 팝업</a:t>
            </a:r>
          </a:p>
        </p:txBody>
      </p:sp>
    </p:spTree>
    <p:extLst>
      <p:ext uri="{BB962C8B-B14F-4D97-AF65-F5344CB8AC3E}">
        <p14:creationId xmlns:p14="http://schemas.microsoft.com/office/powerpoint/2010/main" val="389717439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888112353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회원가입 완료 페이지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로그인 버튼을 눌러서 로그인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회원가입이 완료되었습니다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347829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완료페이지</a:t>
            </a:r>
          </a:p>
        </p:txBody>
      </p:sp>
    </p:spTree>
    <p:extLst>
      <p:ext uri="{BB962C8B-B14F-4D97-AF65-F5344CB8AC3E}">
        <p14:creationId xmlns:p14="http://schemas.microsoft.com/office/powerpoint/2010/main" val="244526645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폼</a:t>
            </a:r>
          </a:p>
        </p:txBody>
      </p:sp>
      <p:pic>
        <p:nvPicPr>
          <p:cNvPr id="1026" name="Picture 2" descr="C:\Users\ezen-033\Desktop\회원가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853819"/>
            <a:ext cx="6311900" cy="6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1100" y="1854200"/>
            <a:ext cx="408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r>
              <a:rPr lang="en-US" altLang="ko-KR" dirty="0"/>
              <a:t>, </a:t>
            </a:r>
            <a:r>
              <a:rPr lang="ko-KR" altLang="en-US" dirty="0" err="1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프로필이미지</a:t>
            </a:r>
            <a:r>
              <a:rPr lang="en-US" altLang="ko-KR" dirty="0"/>
              <a:t>, </a:t>
            </a:r>
            <a:r>
              <a:rPr lang="ko-KR" altLang="en-US" dirty="0"/>
              <a:t>관심카테고리를 받을 수 있도록 </a:t>
            </a:r>
            <a:r>
              <a:rPr lang="en-US" altLang="ko-KR" dirty="0"/>
              <a:t>input</a:t>
            </a:r>
            <a:r>
              <a:rPr lang="ko-KR" altLang="en-US" dirty="0"/>
              <a:t>을 이용해 </a:t>
            </a:r>
            <a:r>
              <a:rPr lang="en-US" altLang="ko-KR" dirty="0"/>
              <a:t>form </a:t>
            </a:r>
            <a:r>
              <a:rPr lang="ko-KR" altLang="en-US" dirty="0"/>
              <a:t>작성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5821373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폼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1854200"/>
            <a:ext cx="408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r>
              <a:rPr lang="en-US" altLang="ko-KR" dirty="0"/>
              <a:t>, </a:t>
            </a:r>
            <a:r>
              <a:rPr lang="ko-KR" altLang="en-US" dirty="0" err="1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프로필이미지</a:t>
            </a:r>
            <a:r>
              <a:rPr lang="en-US" altLang="ko-KR" dirty="0"/>
              <a:t>, </a:t>
            </a:r>
            <a:r>
              <a:rPr lang="ko-KR" altLang="en-US" dirty="0"/>
              <a:t>관심카테고리를 받을 수 있도록 </a:t>
            </a:r>
            <a:r>
              <a:rPr lang="en-US" altLang="ko-KR" dirty="0"/>
              <a:t>input</a:t>
            </a:r>
            <a:r>
              <a:rPr lang="ko-KR" altLang="en-US" dirty="0"/>
              <a:t>을 이용해 </a:t>
            </a:r>
            <a:r>
              <a:rPr lang="en-US" altLang="ko-KR" dirty="0"/>
              <a:t>form </a:t>
            </a:r>
            <a:r>
              <a:rPr lang="ko-KR" altLang="en-US" dirty="0"/>
              <a:t>작성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필수사항 </a:t>
            </a:r>
            <a:r>
              <a:rPr lang="en-US" altLang="ko-KR" dirty="0"/>
              <a:t>*</a:t>
            </a:r>
            <a:r>
              <a:rPr lang="ko-KR" altLang="en-US" dirty="0"/>
              <a:t>표시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94" y="1313645"/>
            <a:ext cx="5525470" cy="52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3912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중복확인 팝업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31100" y="2163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 입력 시 중복확인 처리를 </a:t>
            </a:r>
            <a:r>
              <a:rPr lang="ko-KR" altLang="en-US"/>
              <a:t>위한 </a:t>
            </a:r>
            <a:r>
              <a:rPr lang="ko-KR" altLang="en-US" dirty="0" err="1"/>
              <a:t>팝업창</a:t>
            </a:r>
            <a:endParaRPr lang="ko-KR" altLang="en-US" dirty="0"/>
          </a:p>
        </p:txBody>
      </p:sp>
      <p:pic>
        <p:nvPicPr>
          <p:cNvPr id="2050" name="Picture 2" descr="C:\Users\ezen-033\Desktop\회원가입팝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700213"/>
            <a:ext cx="675351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7926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완료페이지</a:t>
            </a:r>
          </a:p>
        </p:txBody>
      </p:sp>
      <p:pic>
        <p:nvPicPr>
          <p:cNvPr id="3074" name="Picture 2" descr="C:\Users\ezen-033\Desktop\회원가입 완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6" y="2311400"/>
            <a:ext cx="6934734" cy="32741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31100" y="3052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회원등록이 정상 완료되면 이동하는 페이지</a:t>
            </a:r>
          </a:p>
        </p:txBody>
      </p:sp>
    </p:spTree>
    <p:extLst>
      <p:ext uri="{BB962C8B-B14F-4D97-AF65-F5344CB8AC3E}">
        <p14:creationId xmlns:p14="http://schemas.microsoft.com/office/powerpoint/2010/main" val="1142133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73175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752814146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/>
                        <a:t>컨텐츠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endParaRPr lang="en-US" altLang="ko-KR" sz="10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/>
                        <a:t>-</a:t>
                      </a:r>
                      <a:r>
                        <a:rPr lang="ko-KR" altLang="en-US" sz="1200" b="0" baseline="0" dirty="0"/>
                        <a:t> 세미나를 소개하는 페이지</a:t>
                      </a:r>
                      <a:endParaRPr lang="en-US" altLang="ko-KR" sz="1200" b="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/>
                        <a:t>세미나 정보</a:t>
                      </a:r>
                      <a:endParaRPr lang="en-US" altLang="ko-KR" sz="15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주최자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시간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카테고리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최대인원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장소 표시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친목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>
                <a:solidFill>
                  <a:schemeClr val="tx1"/>
                </a:solidFill>
              </a:rPr>
              <a:t>세미나 정보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851926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주최자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김길동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시간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카테고리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예술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최대인원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장소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191303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035120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이용한 아이디 중복체크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52634" y="1855757"/>
            <a:ext cx="4872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 중복확인을 위한 기존의 </a:t>
            </a:r>
            <a:r>
              <a:rPr lang="ko-KR" altLang="en-US" dirty="0" err="1"/>
              <a:t>팝업창을</a:t>
            </a:r>
            <a:r>
              <a:rPr lang="ko-KR" altLang="en-US" dirty="0"/>
              <a:t> 없애고 </a:t>
            </a:r>
            <a:r>
              <a:rPr lang="en-US" altLang="ko-KR" dirty="0"/>
              <a:t>AJAX</a:t>
            </a:r>
            <a:r>
              <a:rPr lang="ko-KR" altLang="en-US" dirty="0"/>
              <a:t>를 이용한 아이디 중복체크</a:t>
            </a:r>
          </a:p>
        </p:txBody>
      </p:sp>
      <p:pic>
        <p:nvPicPr>
          <p:cNvPr id="1026" name="Picture 2" descr="C:\Users\ezen-033\Desktop\ppt\회원가입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1352380"/>
            <a:ext cx="4983372" cy="1392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zen-033\Desktop\ppt\회원가입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3003880"/>
            <a:ext cx="4983372" cy="13764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zen-033\Desktop\ppt\회원가입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4712939"/>
            <a:ext cx="4983372" cy="13134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56653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이용한 아이디 중복체크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52634" y="1855757"/>
            <a:ext cx="48725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ID</a:t>
            </a:r>
            <a:r>
              <a:rPr lang="ko-KR" altLang="en-US" dirty="0" err="1"/>
              <a:t>입력창</a:t>
            </a:r>
            <a:r>
              <a:rPr lang="ko-KR" altLang="en-US" dirty="0"/>
              <a:t> </a:t>
            </a:r>
            <a:r>
              <a:rPr lang="en-US" altLang="ko-KR" dirty="0" err="1"/>
              <a:t>Focusout</a:t>
            </a:r>
            <a:r>
              <a:rPr lang="en-US" altLang="ko-KR" dirty="0"/>
              <a:t> </a:t>
            </a:r>
            <a:r>
              <a:rPr lang="ko-KR" altLang="en-US" dirty="0"/>
              <a:t>시 </a:t>
            </a:r>
            <a:r>
              <a:rPr lang="en-US" altLang="ko-KR" dirty="0" err="1"/>
              <a:t>idChk</a:t>
            </a:r>
            <a:r>
              <a:rPr lang="en-US" altLang="ko-KR" dirty="0"/>
              <a:t> </a:t>
            </a:r>
            <a:r>
              <a:rPr lang="ko-KR" altLang="en-US" dirty="0"/>
              <a:t>함수 실행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-&gt; id</a:t>
            </a:r>
            <a:r>
              <a:rPr lang="ko-KR" altLang="en-US" dirty="0">
                <a:sym typeface="Wingdings" panose="05000000000000000000" pitchFamily="2" charset="2"/>
              </a:rPr>
              <a:t>가 </a:t>
            </a:r>
            <a:r>
              <a:rPr lang="en-US" altLang="ko-KR" dirty="0">
                <a:sym typeface="Wingdings" panose="05000000000000000000" pitchFamily="2" charset="2"/>
              </a:rPr>
              <a:t>5</a:t>
            </a:r>
            <a:r>
              <a:rPr lang="ko-KR" altLang="en-US" dirty="0">
                <a:sym typeface="Wingdings" panose="05000000000000000000" pitchFamily="2" charset="2"/>
              </a:rPr>
              <a:t>자 미만일 시 내용을 지우고 </a:t>
            </a: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아이디 최소 </a:t>
            </a:r>
            <a:r>
              <a:rPr lang="en-US" altLang="ko-KR" dirty="0">
                <a:sym typeface="Wingdings" panose="05000000000000000000" pitchFamily="2" charset="2"/>
              </a:rPr>
              <a:t>5</a:t>
            </a:r>
            <a:r>
              <a:rPr lang="ko-KR" altLang="en-US" dirty="0">
                <a:sym typeface="Wingdings" panose="05000000000000000000" pitchFamily="2" charset="2"/>
              </a:rPr>
              <a:t>자 이상</a:t>
            </a:r>
            <a:r>
              <a:rPr lang="en-US" altLang="ko-KR" dirty="0">
                <a:sym typeface="Wingdings" panose="05000000000000000000" pitchFamily="2" charset="2"/>
              </a:rPr>
              <a:t>’</a:t>
            </a:r>
            <a:r>
              <a:rPr lang="ko-KR" altLang="en-US" dirty="0">
                <a:sym typeface="Wingdings" panose="05000000000000000000" pitchFamily="2" charset="2"/>
              </a:rPr>
              <a:t> 팝업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-&gt; 5</a:t>
            </a:r>
            <a:r>
              <a:rPr lang="ko-KR" altLang="en-US" dirty="0">
                <a:sym typeface="Wingdings" panose="05000000000000000000" pitchFamily="2" charset="2"/>
              </a:rPr>
              <a:t>자 이상이지만 이미 등록된 경우 내용을 지우고 </a:t>
            </a: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이미 등록된 아이디입니다</a:t>
            </a:r>
            <a:r>
              <a:rPr lang="en-US" altLang="ko-KR" dirty="0">
                <a:sym typeface="Wingdings" panose="05000000000000000000" pitchFamily="2" charset="2"/>
              </a:rPr>
              <a:t>.’ </a:t>
            </a:r>
            <a:r>
              <a:rPr lang="ko-KR" altLang="en-US" dirty="0">
                <a:sym typeface="Wingdings" panose="05000000000000000000" pitchFamily="2" charset="2"/>
              </a:rPr>
              <a:t>팝업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-&gt; </a:t>
            </a:r>
            <a:r>
              <a:rPr lang="ko-KR" altLang="en-US" dirty="0">
                <a:sym typeface="Wingdings" panose="05000000000000000000" pitchFamily="2" charset="2"/>
              </a:rPr>
              <a:t>사용 가능한 아이디인 경우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사용 가능한 아이디입니다</a:t>
            </a:r>
            <a:r>
              <a:rPr lang="en-US" altLang="ko-KR" dirty="0">
                <a:sym typeface="Wingdings" panose="05000000000000000000" pitchFamily="2" charset="2"/>
              </a:rPr>
              <a:t>’ </a:t>
            </a:r>
            <a:r>
              <a:rPr lang="ko-KR" altLang="en-US" dirty="0">
                <a:sym typeface="Wingdings" panose="05000000000000000000" pitchFamily="2" charset="2"/>
              </a:rPr>
              <a:t>팝업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2050" name="Picture 2" descr="C:\Users\ezen-033\Desktop\ppt\회원가입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" y="1646955"/>
            <a:ext cx="5330960" cy="36870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99268" y="2065866"/>
            <a:ext cx="2489200" cy="347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91599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이용한 아이디 중복체크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644" y="3213580"/>
            <a:ext cx="10608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아이디 중복체크를 위한 </a:t>
            </a:r>
            <a:r>
              <a:rPr lang="ko-KR" altLang="en-US" dirty="0" err="1">
                <a:sym typeface="Wingdings" panose="05000000000000000000" pitchFamily="2" charset="2"/>
              </a:rPr>
              <a:t>웹서블릿</a:t>
            </a:r>
            <a:r>
              <a:rPr lang="en-US" altLang="ko-KR" dirty="0">
                <a:sym typeface="Wingdings" panose="05000000000000000000" pitchFamily="2" charset="2"/>
              </a:rPr>
              <a:t>(IdChk.java), </a:t>
            </a:r>
            <a:r>
              <a:rPr lang="ko-KR" altLang="en-US" dirty="0">
                <a:sym typeface="Wingdings" panose="05000000000000000000" pitchFamily="2" charset="2"/>
              </a:rPr>
              <a:t>내부에서 </a:t>
            </a:r>
            <a:r>
              <a:rPr lang="en-US" altLang="ko-KR" dirty="0" err="1">
                <a:sym typeface="Wingdings" panose="05000000000000000000" pitchFamily="2" charset="2"/>
              </a:rPr>
              <a:t>MemberDao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객체를 이용하여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아이디 중복 체크를 위한 </a:t>
            </a:r>
            <a:r>
              <a:rPr lang="en-US" altLang="ko-KR" dirty="0">
                <a:sym typeface="Wingdings" panose="05000000000000000000" pitchFamily="2" charset="2"/>
              </a:rPr>
              <a:t>JSON</a:t>
            </a:r>
            <a:r>
              <a:rPr lang="ko-KR" altLang="en-US" dirty="0">
                <a:sym typeface="Wingdings" panose="05000000000000000000" pitchFamily="2" charset="2"/>
              </a:rPr>
              <a:t>생성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3074" name="Picture 2" descr="C:\Users\ezen-033\Desktop\ppt\회원가입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57" y="1616139"/>
            <a:ext cx="8832835" cy="1436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ppt\회원가입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30" y="4578350"/>
            <a:ext cx="4400550" cy="952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zen-033\Desktop\ppt\회원가입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833" y="4578350"/>
            <a:ext cx="4200525" cy="933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32777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완료페이지</a:t>
            </a:r>
          </a:p>
        </p:txBody>
      </p:sp>
      <p:pic>
        <p:nvPicPr>
          <p:cNvPr id="4098" name="Picture 2" descr="C:\Users\ezen-033\Desktop\ppt\회원가입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771" y="1690629"/>
            <a:ext cx="6659563" cy="4810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1100667" y="1964267"/>
            <a:ext cx="33443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뷰</a:t>
            </a:r>
            <a:r>
              <a:rPr lang="ko-KR" altLang="en-US" dirty="0"/>
              <a:t> 이동과 </a:t>
            </a:r>
            <a:r>
              <a:rPr lang="en-US" altLang="ko-KR" dirty="0" err="1"/>
              <a:t>InsertMember</a:t>
            </a:r>
            <a:r>
              <a:rPr lang="en-US" altLang="ko-KR" dirty="0"/>
              <a:t>()</a:t>
            </a:r>
            <a:r>
              <a:rPr lang="ko-KR" altLang="en-US" dirty="0"/>
              <a:t>를 위한 컨트롤러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따로 </a:t>
            </a:r>
            <a:r>
              <a:rPr lang="en-US" altLang="ko-KR" dirty="0"/>
              <a:t>Service </a:t>
            </a:r>
            <a:r>
              <a:rPr lang="ko-KR" altLang="en-US" dirty="0"/>
              <a:t>객체를 두지 않고 직접 </a:t>
            </a:r>
            <a:r>
              <a:rPr lang="en-US" altLang="ko-KR" dirty="0"/>
              <a:t>Dao</a:t>
            </a:r>
            <a:r>
              <a:rPr lang="ko-KR" altLang="en-US" dirty="0"/>
              <a:t>를 이용해서 </a:t>
            </a:r>
            <a:r>
              <a:rPr lang="en-US" altLang="ko-KR" dirty="0"/>
              <a:t>insert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SignUp.java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46611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완료페이지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97667" y="3022599"/>
            <a:ext cx="2048934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 폼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067032" y="3022599"/>
            <a:ext cx="2409035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회원가입 완료페이지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115733" y="2573867"/>
            <a:ext cx="8467" cy="4317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497667" y="2015067"/>
            <a:ext cx="1811866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IdChk.java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76983" y="4699000"/>
            <a:ext cx="3081866" cy="88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SignUp</a:t>
            </a:r>
            <a:r>
              <a:rPr lang="en-US" altLang="ko-KR" dirty="0">
                <a:solidFill>
                  <a:schemeClr val="tx1"/>
                </a:solidFill>
              </a:rPr>
              <a:t> 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3" idx="3"/>
            <a:endCxn id="6" idx="1"/>
          </p:cNvCxnSpPr>
          <p:nvPr/>
        </p:nvCxnSpPr>
        <p:spPr>
          <a:xfrm>
            <a:off x="4546601" y="3530599"/>
            <a:ext cx="5204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125133" y="2789766"/>
            <a:ext cx="5672667" cy="3136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4055533" y="4106333"/>
            <a:ext cx="330200" cy="508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09533" y="4179899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ID insert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219316" y="2605100"/>
            <a:ext cx="104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AJAX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2477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28718685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회원가입에 필요한 정보를 </a:t>
                      </a:r>
                      <a:r>
                        <a:rPr lang="ko-KR" altLang="en-US" sz="1300" b="0" u="none" strike="noStrike" cap="none" dirty="0" err="1"/>
                        <a:t>입력받는</a:t>
                      </a:r>
                      <a:r>
                        <a:rPr lang="ko-KR" altLang="en-US" sz="1300" b="0" u="none" strike="noStrike" cap="none" dirty="0"/>
                        <a:t> 폼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아이디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비밀번호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 err="1"/>
                        <a:t>이메일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닉네임을 </a:t>
                      </a:r>
                      <a:r>
                        <a:rPr lang="ko-KR" altLang="en-US" sz="1300" b="0" u="none" strike="noStrike" cap="none" baseline="0" dirty="0" err="1"/>
                        <a:t>입력받고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 err="1"/>
                        <a:t>셀렉트</a:t>
                      </a:r>
                      <a:r>
                        <a:rPr lang="ko-KR" altLang="en-US" sz="1300" b="0" u="none" strike="noStrike" cap="none" baseline="0" dirty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정규표현식을</a:t>
                      </a:r>
                      <a:r>
                        <a:rPr lang="ko-KR" altLang="en-US" sz="1300" b="0" u="none" strike="noStrike" cap="none" dirty="0"/>
                        <a:t> 이용하여 특수문자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영문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숫자를 최소 </a:t>
                      </a:r>
                      <a:r>
                        <a:rPr lang="en-US" altLang="ko-KR" sz="1300" b="0" u="none" strike="noStrike" cap="none" dirty="0"/>
                        <a:t>1</a:t>
                      </a:r>
                      <a:r>
                        <a:rPr lang="ko-KR" altLang="en-US" sz="1300" b="0" u="none" strike="noStrike" cap="none" dirty="0"/>
                        <a:t>개씩 </a:t>
                      </a:r>
                      <a:r>
                        <a:rPr lang="ko-KR" altLang="en-US" sz="1300" b="0" u="none" strike="noStrike" cap="none" dirty="0" err="1"/>
                        <a:t>입력받아</a:t>
                      </a:r>
                      <a:r>
                        <a:rPr lang="ko-KR" altLang="en-US" sz="1300" b="0" u="none" strike="noStrike" cap="none" dirty="0"/>
                        <a:t> 최소 </a:t>
                      </a:r>
                      <a:r>
                        <a:rPr lang="en-US" altLang="ko-KR" sz="1300" b="0" u="none" strike="noStrike" cap="none" dirty="0"/>
                        <a:t>10</a:t>
                      </a:r>
                      <a:r>
                        <a:rPr lang="ko-KR" altLang="en-US" sz="1300" b="0" u="none" strike="noStrike" cap="none" dirty="0"/>
                        <a:t>자의 비밀번호를 입력 받는다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이메일의</a:t>
                      </a:r>
                      <a:r>
                        <a:rPr lang="ko-KR" altLang="en-US" sz="1300" b="0" u="none" strike="noStrike" cap="none" dirty="0"/>
                        <a:t> 경우도 </a:t>
                      </a:r>
                      <a:r>
                        <a:rPr lang="ko-KR" altLang="en-US" sz="1300" b="0" u="none" strike="noStrike" cap="none" dirty="0" err="1"/>
                        <a:t>정규표현식을</a:t>
                      </a:r>
                      <a:r>
                        <a:rPr lang="ko-KR" altLang="en-US" sz="1300" b="0" u="none" strike="noStrike" cap="none" dirty="0"/>
                        <a:t> 사용하여 </a:t>
                      </a:r>
                      <a:r>
                        <a:rPr lang="en-US" altLang="ko-KR" sz="1300" b="0" u="none" strike="noStrike" cap="none" dirty="0" err="1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/>
                        <a:t> </a:t>
                      </a:r>
                      <a:r>
                        <a:rPr lang="ko-KR" altLang="en-US" sz="1300" b="0" u="none" strike="noStrike" cap="none" dirty="0"/>
                        <a:t>형태의 </a:t>
                      </a:r>
                      <a:r>
                        <a:rPr lang="ko-KR" altLang="en-US" sz="1300" b="0" u="none" strike="noStrike" cap="none" dirty="0" err="1"/>
                        <a:t>이메일을</a:t>
                      </a:r>
                      <a:r>
                        <a:rPr lang="ko-KR" altLang="en-US" sz="1300" b="0" u="none" strike="noStrike" cap="none" dirty="0"/>
                        <a:t> </a:t>
                      </a:r>
                      <a:r>
                        <a:rPr lang="ko-KR" altLang="en-US" sz="1300" b="0" u="none" strike="noStrike" cap="none" dirty="0" err="1"/>
                        <a:t>입력받도록</a:t>
                      </a:r>
                      <a:r>
                        <a:rPr lang="ko-KR" altLang="en-US" sz="1300" b="0" u="none" strike="noStrike" cap="none" dirty="0"/>
                        <a:t> 한다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아이디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비밀번호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비밀번호확인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tx1"/>
                </a:solidFill>
              </a:rPr>
              <a:t>이메일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닉네임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173142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폼</a:t>
            </a:r>
          </a:p>
        </p:txBody>
      </p:sp>
    </p:spTree>
    <p:extLst>
      <p:ext uri="{BB962C8B-B14F-4D97-AF65-F5344CB8AC3E}">
        <p14:creationId xmlns:p14="http://schemas.microsoft.com/office/powerpoint/2010/main" val="424697218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07" y="886492"/>
            <a:ext cx="3283814" cy="58445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909955" y="2400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14681" y="2570665"/>
            <a:ext cx="618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Linear Layout</a:t>
            </a:r>
            <a:r>
              <a:rPr lang="ko-KR" altLang="en-US" dirty="0"/>
              <a:t>과 </a:t>
            </a:r>
            <a:r>
              <a:rPr lang="en-US" altLang="ko-KR" dirty="0"/>
              <a:t>spinner</a:t>
            </a:r>
            <a:r>
              <a:rPr lang="ko-KR" altLang="en-US" dirty="0"/>
              <a:t>를 활용하여 회원가입 폼 제작</a:t>
            </a:r>
          </a:p>
        </p:txBody>
      </p:sp>
    </p:spTree>
    <p:extLst>
      <p:ext uri="{BB962C8B-B14F-4D97-AF65-F5344CB8AC3E}">
        <p14:creationId xmlns:p14="http://schemas.microsoft.com/office/powerpoint/2010/main" val="281199539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42843820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회원가입 완료 페이지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로그인 버튼을 눌러서 로그인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회원가입이 완료되었습니다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237273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완료페이지</a:t>
            </a:r>
          </a:p>
        </p:txBody>
      </p:sp>
    </p:spTree>
    <p:extLst>
      <p:ext uri="{BB962C8B-B14F-4D97-AF65-F5344CB8AC3E}">
        <p14:creationId xmlns:p14="http://schemas.microsoft.com/office/powerpoint/2010/main" val="261938771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완료페이지</a:t>
            </a:r>
          </a:p>
        </p:txBody>
      </p:sp>
      <p:pic>
        <p:nvPicPr>
          <p:cNvPr id="1026" name="Picture 2" descr="C:\Users\ezen-033\Desktop\회원가입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942" y="1532466"/>
            <a:ext cx="2847703" cy="49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80667" y="2392865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Linear Layout</a:t>
            </a:r>
            <a:r>
              <a:rPr lang="ko-KR" altLang="en-US" dirty="0"/>
              <a:t>을 통한 회원가입 완료페이지 제작</a:t>
            </a:r>
          </a:p>
        </p:txBody>
      </p:sp>
    </p:spTree>
    <p:extLst>
      <p:ext uri="{BB962C8B-B14F-4D97-AF65-F5344CB8AC3E}">
        <p14:creationId xmlns:p14="http://schemas.microsoft.com/office/powerpoint/2010/main" val="154734394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62313919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시간은 최소 </a:t>
                      </a:r>
                      <a:r>
                        <a:rPr lang="en-US" altLang="ko-KR" sz="1300" b="0" u="none" strike="noStrike" cap="none" dirty="0"/>
                        <a:t>2</a:t>
                      </a:r>
                      <a:r>
                        <a:rPr lang="ko-KR" altLang="en-US" sz="1300" b="0" u="none" strike="noStrike" cap="none" dirty="0"/>
                        <a:t>시간으로 </a:t>
                      </a:r>
                      <a:r>
                        <a:rPr lang="en-US" altLang="ko-KR" sz="1300" b="0" u="none" strike="noStrike" cap="none" dirty="0"/>
                        <a:t>1</a:t>
                      </a:r>
                      <a:r>
                        <a:rPr lang="ko-KR" altLang="en-US" sz="1300" b="0" u="none" strike="noStrike" cap="none" dirty="0"/>
                        <a:t>시간 단위로 선택한다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가능시간범위</a:t>
                      </a:r>
                      <a:r>
                        <a:rPr lang="en-US" altLang="ko-KR" sz="1300" b="0" u="none" strike="noStrike" cap="none" dirty="0"/>
                        <a:t>(09~22</a:t>
                      </a:r>
                      <a:r>
                        <a:rPr lang="ko-KR" altLang="en-US" sz="1300" b="0" u="none" strike="noStrike" cap="none" dirty="0"/>
                        <a:t>시</a:t>
                      </a:r>
                      <a:r>
                        <a:rPr lang="en-US" altLang="ko-KR" sz="1300" b="0" u="none" strike="noStrike" cap="none" dirty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시간선택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공간선택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카테고리선택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IT</a:t>
            </a:r>
            <a:r>
              <a:rPr lang="ko-KR" altLang="en-US" sz="1400" dirty="0">
                <a:solidFill>
                  <a:schemeClr val="tx1"/>
                </a:solidFill>
              </a:rPr>
              <a:t>기술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스포츠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건강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음식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음악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가족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언어문화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영상제작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세미나 소개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참가비 설정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893653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날짜선택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폼</a:t>
            </a:r>
          </a:p>
        </p:txBody>
      </p:sp>
    </p:spTree>
    <p:extLst>
      <p:ext uri="{BB962C8B-B14F-4D97-AF65-F5344CB8AC3E}">
        <p14:creationId xmlns:p14="http://schemas.microsoft.com/office/powerpoint/2010/main" val="1781848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09" y="1533325"/>
            <a:ext cx="4066902" cy="46636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03769" y="5058031"/>
            <a:ext cx="464146" cy="4777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214" y="3023286"/>
            <a:ext cx="5011884" cy="12527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99214" y="252961"/>
            <a:ext cx="64796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</a:t>
            </a:r>
          </a:p>
        </p:txBody>
      </p:sp>
    </p:spTree>
    <p:extLst>
      <p:ext uri="{BB962C8B-B14F-4D97-AF65-F5344CB8AC3E}">
        <p14:creationId xmlns:p14="http://schemas.microsoft.com/office/powerpoint/2010/main" val="39921244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폼</a:t>
            </a:r>
          </a:p>
        </p:txBody>
      </p:sp>
      <p:pic>
        <p:nvPicPr>
          <p:cNvPr id="2050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7" y="1256561"/>
            <a:ext cx="4928130" cy="53558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49533" y="1837267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세미나 등록 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세미나 명</a:t>
            </a:r>
            <a:r>
              <a:rPr lang="en-US" altLang="ko-KR" dirty="0"/>
              <a:t>, </a:t>
            </a:r>
            <a:r>
              <a:rPr lang="ko-KR" altLang="en-US" dirty="0"/>
              <a:t>부제</a:t>
            </a:r>
            <a:r>
              <a:rPr lang="en-US" altLang="ko-KR" dirty="0"/>
              <a:t>, </a:t>
            </a:r>
            <a:r>
              <a:rPr lang="ko-KR" altLang="en-US" dirty="0"/>
              <a:t>장소</a:t>
            </a:r>
            <a:r>
              <a:rPr lang="en-US" altLang="ko-KR" dirty="0"/>
              <a:t>, </a:t>
            </a:r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카테고리를 선택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세미나소개</a:t>
            </a:r>
            <a:r>
              <a:rPr lang="en-US" altLang="ko-KR" dirty="0"/>
              <a:t>, </a:t>
            </a:r>
            <a:r>
              <a:rPr lang="ko-KR" altLang="en-US" dirty="0"/>
              <a:t>최대 인원수</a:t>
            </a:r>
            <a:r>
              <a:rPr lang="en-US" altLang="ko-KR" dirty="0"/>
              <a:t>, </a:t>
            </a:r>
            <a:r>
              <a:rPr lang="ko-KR" altLang="en-US" dirty="0"/>
              <a:t>참가비를 설정하여 등록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7265099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60266" y="1540935"/>
            <a:ext cx="3691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페이지를 이동하지 않고 장소와 날짜를 선택 시 </a:t>
            </a:r>
            <a:r>
              <a:rPr lang="en-US" altLang="ko-KR" dirty="0"/>
              <a:t>AJAX</a:t>
            </a:r>
            <a:r>
              <a:rPr lang="ko-KR" altLang="en-US" dirty="0"/>
              <a:t>를 통해서 예약된 시간정보를 호출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호출된 정보를 이용하여 선택 불가능한 시간 표시</a:t>
            </a:r>
            <a:r>
              <a:rPr lang="en-US" altLang="ko-KR" dirty="0"/>
              <a:t>.</a:t>
            </a:r>
          </a:p>
        </p:txBody>
      </p:sp>
      <p:pic>
        <p:nvPicPr>
          <p:cNvPr id="3074" name="Picture 2" descr="C:\Users\ezen-033\Desktop\시간정보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" y="1180492"/>
            <a:ext cx="7361432" cy="26633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겹침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" y="3941632"/>
            <a:ext cx="7361432" cy="26955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060266" y="4233334"/>
            <a:ext cx="3691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선택한 시간이 이미 예약된 시간과 겹치는 경우 </a:t>
            </a:r>
            <a:r>
              <a:rPr lang="ko-KR" altLang="en-US" dirty="0" err="1"/>
              <a:t>알림창</a:t>
            </a:r>
            <a:r>
              <a:rPr lang="ko-KR" altLang="en-US" dirty="0"/>
              <a:t> 호출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860727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61297" y="1673638"/>
            <a:ext cx="369146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기능 </a:t>
            </a:r>
            <a:r>
              <a:rPr lang="en-US" altLang="ko-KR" dirty="0"/>
              <a:t>- </a:t>
            </a:r>
            <a:r>
              <a:rPr lang="ko-KR" altLang="en-US" dirty="0"/>
              <a:t>최소 </a:t>
            </a:r>
            <a:r>
              <a:rPr lang="en-US" altLang="ko-KR" dirty="0"/>
              <a:t>2</a:t>
            </a:r>
            <a:r>
              <a:rPr lang="ko-KR" altLang="en-US" dirty="0"/>
              <a:t>시간 이상</a:t>
            </a:r>
            <a:r>
              <a:rPr lang="en-US" altLang="ko-KR" dirty="0"/>
              <a:t>, </a:t>
            </a:r>
            <a:r>
              <a:rPr lang="ko-KR" altLang="en-US" dirty="0"/>
              <a:t>중복되지 않은 시간을 선택한 경우 선택 가능</a:t>
            </a:r>
            <a:r>
              <a:rPr lang="en-US" altLang="ko-KR" dirty="0"/>
              <a:t>.</a:t>
            </a:r>
          </a:p>
        </p:txBody>
      </p:sp>
      <p:pic>
        <p:nvPicPr>
          <p:cNvPr id="4098" name="Picture 2" descr="C:\Users\ezen-033\Desktop\시간선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11092"/>
            <a:ext cx="7018867" cy="23141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25830" y="2820022"/>
            <a:ext cx="40894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문제점</a:t>
            </a:r>
            <a:r>
              <a:rPr lang="en-US" altLang="ko-KR" dirty="0"/>
              <a:t> – </a:t>
            </a:r>
            <a:r>
              <a:rPr lang="ko-KR" altLang="en-US" dirty="0"/>
              <a:t>등록 폼을 작성하는 시기에는 해당 시간이 비어있었지만</a:t>
            </a:r>
            <a:r>
              <a:rPr lang="en-US" altLang="ko-KR" dirty="0"/>
              <a:t>, </a:t>
            </a:r>
            <a:r>
              <a:rPr lang="ko-KR" altLang="en-US" dirty="0"/>
              <a:t>등록 버튼을 누를 때 해당 시간이 다른 사람에 의해 예약이 되어 버린 경우 해당 시간대가 중복 예약되는 경우 발생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25830" y="4674223"/>
            <a:ext cx="416136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문제 해결 방안</a:t>
            </a:r>
            <a:r>
              <a:rPr lang="en-US" altLang="ko-KR" dirty="0"/>
              <a:t> – </a:t>
            </a:r>
            <a:r>
              <a:rPr lang="ko-KR" altLang="en-US" dirty="0"/>
              <a:t>서버 단에서 등록 바로 이전에 예약하는 시간이 적합한지 추가적 검증이 필요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C:\Users\ezen-033\Desktop\코드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7" y="4513250"/>
            <a:ext cx="7092439" cy="20907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43508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중복 등록 제어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8" name="Picture 4" descr="C:\Users\ezen-033\Desktop\시간재설정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430865"/>
            <a:ext cx="6693889" cy="5056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04333" y="1801799"/>
            <a:ext cx="1828800" cy="18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467600" y="1634067"/>
            <a:ext cx="41232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submit </a:t>
            </a:r>
            <a:r>
              <a:rPr lang="ko-KR" altLang="en-US" dirty="0"/>
              <a:t>버튼의 이벤트 전파를 </a:t>
            </a:r>
            <a:r>
              <a:rPr lang="en-US" altLang="ko-KR" dirty="0" err="1"/>
              <a:t>event.preventDefault</a:t>
            </a:r>
            <a:r>
              <a:rPr lang="en-US" altLang="ko-KR" dirty="0"/>
              <a:t>()</a:t>
            </a:r>
            <a:r>
              <a:rPr lang="ko-KR" altLang="en-US" dirty="0" err="1"/>
              <a:t>메소드를</a:t>
            </a:r>
            <a:r>
              <a:rPr lang="ko-KR" altLang="en-US" dirty="0"/>
              <a:t> 통해 막고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등록 직전에 예약된 시간정보를 한번 더 받아온다</a:t>
            </a:r>
            <a:r>
              <a:rPr lang="en-US" altLang="ko-KR" dirty="0"/>
              <a:t>.(*</a:t>
            </a:r>
            <a:r>
              <a:rPr lang="ko-KR" altLang="en-US" dirty="0"/>
              <a:t>변수 </a:t>
            </a:r>
            <a:r>
              <a:rPr lang="en-US" altLang="ko-KR" dirty="0" err="1"/>
              <a:t>unableTime</a:t>
            </a:r>
            <a:r>
              <a:rPr lang="ko-KR" altLang="en-US" dirty="0"/>
              <a:t>에 기존 예약된 시간들이 저장되어 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이전 정보의 예약 개수 </a:t>
            </a:r>
            <a:r>
              <a:rPr lang="en-US" altLang="ko-KR" dirty="0"/>
              <a:t>(</a:t>
            </a:r>
            <a:r>
              <a:rPr lang="en-US" altLang="ko-KR" dirty="0" err="1"/>
              <a:t>unableTime.length</a:t>
            </a:r>
            <a:r>
              <a:rPr lang="en-US" altLang="ko-KR" dirty="0"/>
              <a:t>)</a:t>
            </a:r>
            <a:r>
              <a:rPr lang="ko-KR" altLang="en-US" dirty="0"/>
              <a:t>와 새로 받아온 예약 개수 </a:t>
            </a:r>
            <a:r>
              <a:rPr lang="en-US" altLang="ko-KR" dirty="0"/>
              <a:t>(unableTime2.length)</a:t>
            </a:r>
            <a:r>
              <a:rPr lang="ko-KR" altLang="en-US" dirty="0"/>
              <a:t>가 다르다면</a:t>
            </a:r>
            <a:r>
              <a:rPr lang="en-US" altLang="ko-KR" dirty="0"/>
              <a:t>, </a:t>
            </a:r>
            <a:r>
              <a:rPr lang="ko-KR" altLang="en-US" dirty="0"/>
              <a:t>중간에 새로운 예약이 생겼다는 뜻이므로</a:t>
            </a:r>
            <a:r>
              <a:rPr lang="en-US" altLang="ko-KR" dirty="0"/>
              <a:t>, </a:t>
            </a:r>
            <a:r>
              <a:rPr lang="ko-KR" altLang="en-US" dirty="0" err="1"/>
              <a:t>조건문을</a:t>
            </a:r>
            <a:r>
              <a:rPr lang="ko-KR" altLang="en-US" dirty="0"/>
              <a:t> 통해 해당 배열들의 길이가 같으면 </a:t>
            </a:r>
            <a:r>
              <a:rPr lang="en-US" altLang="ko-KR" dirty="0"/>
              <a:t>submit()</a:t>
            </a:r>
            <a:r>
              <a:rPr lang="ko-KR" altLang="en-US" dirty="0"/>
              <a:t>을 실행</a:t>
            </a:r>
            <a:r>
              <a:rPr lang="en-US" altLang="ko-KR" dirty="0"/>
              <a:t>, </a:t>
            </a:r>
            <a:r>
              <a:rPr lang="ko-KR" altLang="en-US" dirty="0"/>
              <a:t>그렇지 않으면 시간정보가 변경되었음을 알림을 통해 알린다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134533" y="4673600"/>
            <a:ext cx="4734148" cy="10498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88433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중복 등록 제어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600" y="1634067"/>
            <a:ext cx="41232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submit </a:t>
            </a:r>
            <a:r>
              <a:rPr lang="ko-KR" altLang="en-US" dirty="0"/>
              <a:t>버튼의 이벤트 전파를 </a:t>
            </a:r>
            <a:r>
              <a:rPr lang="en-US" altLang="ko-KR" dirty="0" err="1"/>
              <a:t>event.preventDefault</a:t>
            </a:r>
            <a:r>
              <a:rPr lang="en-US" altLang="ko-KR" dirty="0"/>
              <a:t>()</a:t>
            </a:r>
            <a:r>
              <a:rPr lang="ko-KR" altLang="en-US" dirty="0" err="1"/>
              <a:t>메소드를</a:t>
            </a:r>
            <a:r>
              <a:rPr lang="ko-KR" altLang="en-US" dirty="0"/>
              <a:t> 통해 막고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등록 직전에 예약된 시간정보를 한번 더 받아온다</a:t>
            </a:r>
            <a:r>
              <a:rPr lang="en-US" altLang="ko-KR" dirty="0"/>
              <a:t>.(*</a:t>
            </a:r>
            <a:r>
              <a:rPr lang="ko-KR" altLang="en-US" dirty="0"/>
              <a:t>변수 </a:t>
            </a:r>
            <a:r>
              <a:rPr lang="en-US" altLang="ko-KR" dirty="0" err="1"/>
              <a:t>unableTime</a:t>
            </a:r>
            <a:r>
              <a:rPr lang="ko-KR" altLang="en-US" dirty="0"/>
              <a:t>에 기존 예약된 시간들이 저장되어 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이전 정보의 예약 개수 </a:t>
            </a:r>
            <a:r>
              <a:rPr lang="en-US" altLang="ko-KR" dirty="0"/>
              <a:t>(</a:t>
            </a:r>
            <a:r>
              <a:rPr lang="en-US" altLang="ko-KR" dirty="0" err="1"/>
              <a:t>unableTime.length</a:t>
            </a:r>
            <a:r>
              <a:rPr lang="en-US" altLang="ko-KR" dirty="0"/>
              <a:t>)</a:t>
            </a:r>
            <a:r>
              <a:rPr lang="ko-KR" altLang="en-US" dirty="0"/>
              <a:t>와 새로 받아온 예약 개수 </a:t>
            </a:r>
            <a:r>
              <a:rPr lang="en-US" altLang="ko-KR" dirty="0"/>
              <a:t>(unableTime2.length)</a:t>
            </a:r>
            <a:r>
              <a:rPr lang="ko-KR" altLang="en-US" dirty="0"/>
              <a:t>가 다르다면</a:t>
            </a:r>
            <a:r>
              <a:rPr lang="en-US" altLang="ko-KR" dirty="0"/>
              <a:t>, </a:t>
            </a:r>
            <a:r>
              <a:rPr lang="ko-KR" altLang="en-US" dirty="0"/>
              <a:t>중간에 새로운 예약이 생겼다는 뜻이므로</a:t>
            </a:r>
            <a:r>
              <a:rPr lang="en-US" altLang="ko-KR" dirty="0"/>
              <a:t>, </a:t>
            </a:r>
            <a:r>
              <a:rPr lang="ko-KR" altLang="en-US" dirty="0" err="1"/>
              <a:t>조건문을</a:t>
            </a:r>
            <a:r>
              <a:rPr lang="ko-KR" altLang="en-US" dirty="0"/>
              <a:t> 통해 해당 배열들의 길이가 같으면 </a:t>
            </a:r>
            <a:r>
              <a:rPr lang="en-US" altLang="ko-KR" dirty="0"/>
              <a:t>submit()</a:t>
            </a:r>
            <a:r>
              <a:rPr lang="ko-KR" altLang="en-US" dirty="0"/>
              <a:t>을 실행</a:t>
            </a:r>
            <a:r>
              <a:rPr lang="en-US" altLang="ko-KR" dirty="0"/>
              <a:t>, </a:t>
            </a:r>
            <a:r>
              <a:rPr lang="ko-KR" altLang="en-US" dirty="0"/>
              <a:t>그렇지 않으면 시간정보가 변경되었음을 알림을 통해 알린다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0" name="Picture 2" descr="C:\Users\ezen-033\Desktop\시간재설정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56" y="1492369"/>
            <a:ext cx="6036934" cy="50378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3923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02256626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등록완료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예약을 위한 계좌번호 발급 확인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세미나 등록이 완료되었습니다</a:t>
            </a:r>
            <a:r>
              <a:rPr lang="en-US" altLang="ko-KR" sz="2000" dirty="0"/>
              <a:t>!</a:t>
            </a:r>
          </a:p>
          <a:p>
            <a:pPr algn="ctr"/>
            <a:r>
              <a:rPr lang="ko-KR" altLang="en-US" sz="2000" dirty="0"/>
              <a:t>등록된 내용으로 예약을 진행하기 위해서 아래의 계좌번호로 입금이 필요합니다</a:t>
            </a:r>
            <a:r>
              <a:rPr lang="en-US" altLang="ko-KR" sz="2000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우리은행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459942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완료 페이지</a:t>
            </a:r>
          </a:p>
        </p:txBody>
      </p:sp>
    </p:spTree>
    <p:extLst>
      <p:ext uri="{BB962C8B-B14F-4D97-AF65-F5344CB8AC3E}">
        <p14:creationId xmlns:p14="http://schemas.microsoft.com/office/powerpoint/2010/main" val="284077575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완료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세미나가 정상적으로 등록되었을 경우 이동하는 페이지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71828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0953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시간선택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공간선택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1396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1396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66448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카테고리선택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IT</a:t>
            </a:r>
            <a:r>
              <a:rPr lang="ko-KR" altLang="en-US" sz="1400" dirty="0">
                <a:solidFill>
                  <a:schemeClr val="tx1"/>
                </a:solidFill>
              </a:rPr>
              <a:t>기술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4050506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스포츠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5112698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건강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2988314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음식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4050506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음악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가족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언어문화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4050506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영상제작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5112698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893336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세미나 소개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2852469" y="4893336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054895" y="5863334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881171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875711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참가비 설정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5215837" y="5874875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1773327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시간은 최소 </a:t>
                      </a:r>
                      <a:r>
                        <a:rPr lang="en-US" altLang="ko-KR" sz="1300" b="0" u="none" strike="noStrike" cap="none" dirty="0"/>
                        <a:t>2</a:t>
                      </a:r>
                      <a:r>
                        <a:rPr lang="ko-KR" altLang="en-US" sz="1300" b="0" u="none" strike="noStrike" cap="none" dirty="0"/>
                        <a:t>시간으로 </a:t>
                      </a:r>
                      <a:r>
                        <a:rPr lang="en-US" altLang="ko-KR" sz="1300" b="0" u="none" strike="noStrike" cap="none" dirty="0"/>
                        <a:t>1</a:t>
                      </a:r>
                      <a:r>
                        <a:rPr lang="ko-KR" altLang="en-US" sz="1300" b="0" u="none" strike="noStrike" cap="none" dirty="0"/>
                        <a:t>시간 단위로 선택한다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가능시간범위</a:t>
                      </a:r>
                      <a:r>
                        <a:rPr lang="en-US" altLang="ko-KR" sz="1300" b="0" u="none" strike="noStrike" cap="none" dirty="0"/>
                        <a:t>(09~22</a:t>
                      </a:r>
                      <a:r>
                        <a:rPr lang="ko-KR" altLang="en-US" sz="1300" b="0" u="none" strike="noStrike" cap="none" dirty="0"/>
                        <a:t>시</a:t>
                      </a:r>
                      <a:r>
                        <a:rPr lang="en-US" altLang="ko-KR" sz="1300" b="0" u="none" strike="noStrike" cap="none" dirty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59613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017977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829624" y="32133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날짜선택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2695064" y="3205430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폼</a:t>
            </a:r>
          </a:p>
        </p:txBody>
      </p:sp>
    </p:spTree>
    <p:extLst>
      <p:ext uri="{BB962C8B-B14F-4D97-AF65-F5344CB8AC3E}">
        <p14:creationId xmlns:p14="http://schemas.microsoft.com/office/powerpoint/2010/main" val="153856790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041356476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등록완료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예약을 위한 계좌번호 확인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세미나 등록이 완료되었습니다</a:t>
            </a:r>
            <a:r>
              <a:rPr lang="en-US" altLang="ko-KR" sz="1400" dirty="0"/>
              <a:t>!</a:t>
            </a:r>
          </a:p>
          <a:p>
            <a:pPr algn="ctr"/>
            <a:r>
              <a:rPr lang="ko-KR" altLang="en-US" sz="1400" dirty="0"/>
              <a:t>등록된 내용으로 예약을 진행하기 위해</a:t>
            </a:r>
            <a:endParaRPr lang="en-US" altLang="ko-KR" sz="1400" dirty="0"/>
          </a:p>
          <a:p>
            <a:pPr algn="ctr"/>
            <a:r>
              <a:rPr lang="ko-KR" altLang="en-US" sz="1400" dirty="0"/>
              <a:t>아래의 계좌번호로 입금이 필요합니다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우리은행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718739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완료 페이지</a:t>
            </a:r>
          </a:p>
        </p:txBody>
      </p:sp>
    </p:spTree>
    <p:extLst>
      <p:ext uri="{BB962C8B-B14F-4D97-AF65-F5344CB8AC3E}">
        <p14:creationId xmlns:p14="http://schemas.microsoft.com/office/powerpoint/2010/main" val="412071208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70860950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/>
                        <a:t>프로필 관리를 위한 메뉴로 클릭 시 </a:t>
                      </a:r>
                      <a:r>
                        <a:rPr lang="ko-KR" altLang="en-US" sz="1100" b="0" u="none" strike="noStrike" cap="none" dirty="0" err="1"/>
                        <a:t>팝업창</a:t>
                      </a:r>
                      <a:r>
                        <a:rPr lang="ko-KR" altLang="en-US" sz="1100" b="0" u="none" strike="noStrike" cap="none" dirty="0"/>
                        <a:t> 생성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호스트를 위한 장소선택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시간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세미나 이름을 확인할 수 있다</a:t>
                      </a:r>
                      <a:r>
                        <a:rPr lang="en-US" altLang="ko-KR" sz="11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/>
                        <a:t>밋업</a:t>
                      </a:r>
                      <a:r>
                        <a:rPr lang="ko-KR" altLang="en-US" sz="1100" b="0" u="none" strike="noStrike" cap="none" dirty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 err="1"/>
                        <a:t>밋업에</a:t>
                      </a:r>
                      <a:r>
                        <a:rPr lang="ko-KR" altLang="en-US" sz="1100" b="0" u="none" strike="noStrike" cap="none" dirty="0"/>
                        <a:t> 대한 장소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시간</a:t>
                      </a:r>
                      <a:r>
                        <a:rPr lang="en-US" altLang="ko-KR" sz="1100" b="0" u="none" strike="noStrike" cap="none" dirty="0"/>
                        <a:t>,</a:t>
                      </a:r>
                      <a:r>
                        <a:rPr lang="en-US" altLang="ko-KR" sz="1100" b="0" u="none" strike="noStrike" cap="none" baseline="0" dirty="0"/>
                        <a:t> </a:t>
                      </a:r>
                      <a:r>
                        <a:rPr lang="ko-KR" altLang="en-US" sz="1100" b="0" u="none" strike="noStrike" cap="none" baseline="0" dirty="0"/>
                        <a:t>이름 등을 확인할 </a:t>
                      </a:r>
                      <a:r>
                        <a:rPr lang="ko-KR" altLang="en-US" sz="1100" b="0" u="none" strike="noStrike" cap="none" baseline="0" dirty="0" err="1"/>
                        <a:t>수있다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/>
                        <a:t>문의</a:t>
                      </a:r>
                      <a:r>
                        <a:rPr lang="ko-KR" altLang="en-US" sz="1100" b="0" u="none" strike="noStrike" cap="none" baseline="0" dirty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/>
                        <a:t>QnA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장소에 대한 </a:t>
                      </a:r>
                      <a:r>
                        <a:rPr lang="en-US" altLang="ko-KR" sz="1100" b="0" u="none" strike="noStrike" cap="none" baseline="0" dirty="0" err="1"/>
                        <a:t>QnA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세미나에 관한 </a:t>
                      </a:r>
                      <a:r>
                        <a:rPr lang="en-US" altLang="ko-KR" sz="1100" b="0" u="none" strike="noStrike" cap="none" baseline="0" dirty="0" err="1"/>
                        <a:t>QnA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 err="1"/>
                        <a:t>밋업에</a:t>
                      </a:r>
                      <a:r>
                        <a:rPr lang="ko-KR" altLang="en-US" sz="1100" b="0" u="none" strike="noStrike" cap="none" baseline="0" dirty="0"/>
                        <a:t> 관한 </a:t>
                      </a:r>
                      <a:r>
                        <a:rPr lang="en-US" altLang="ko-KR" sz="1100" b="0" u="none" strike="noStrike" cap="none" baseline="0" dirty="0" err="1"/>
                        <a:t>QnA</a:t>
                      </a:r>
                      <a:r>
                        <a:rPr lang="ko-KR" altLang="en-US" sz="1100" b="0" u="none" strike="noStrike" cap="none" baseline="0" dirty="0"/>
                        <a:t>로 이루어져 있다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/>
                        <a:t>이용후기를 관리하는 페이지로 이동하며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이용후기는 </a:t>
                      </a:r>
                      <a:r>
                        <a:rPr lang="ko-KR" altLang="en-US" sz="1100" b="0" u="none" strike="noStrike" cap="none" dirty="0" err="1"/>
                        <a:t>세미나존</a:t>
                      </a:r>
                      <a:r>
                        <a:rPr lang="en-US" altLang="ko-KR" sz="1100" b="0" u="none" strike="noStrike" cap="none" dirty="0"/>
                        <a:t>,</a:t>
                      </a:r>
                      <a:r>
                        <a:rPr lang="en-US" altLang="ko-KR" sz="1100" b="0" u="none" strike="noStrike" cap="none" baseline="0" dirty="0"/>
                        <a:t> </a:t>
                      </a:r>
                      <a:r>
                        <a:rPr lang="ko-KR" altLang="en-US" sz="1100" b="0" u="none" strike="noStrike" cap="none" baseline="0" dirty="0"/>
                        <a:t>세미나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 err="1"/>
                        <a:t>밋업에</a:t>
                      </a:r>
                      <a:r>
                        <a:rPr lang="ko-KR" altLang="en-US" sz="1100" b="0" u="none" strike="noStrike" cap="none" baseline="0" dirty="0"/>
                        <a:t> 관한 후기로 총 </a:t>
                      </a:r>
                      <a:r>
                        <a:rPr lang="en-US" altLang="ko-KR" sz="1100" b="0" u="none" strike="noStrike" cap="none" baseline="0" dirty="0"/>
                        <a:t>3</a:t>
                      </a:r>
                      <a:r>
                        <a:rPr lang="ko-KR" altLang="en-US" sz="1100" b="0" u="none" strike="noStrike" cap="none" baseline="0" dirty="0"/>
                        <a:t>가지 종류가 </a:t>
                      </a:r>
                      <a:r>
                        <a:rPr lang="ko-KR" altLang="en-US" sz="1100" b="0" u="none" strike="noStrike" cap="none" baseline="0" dirty="0" err="1"/>
                        <a:t>존재하낟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프로필이미지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아이디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u="sng" dirty="0"/>
              <a:t>프로필 관리</a:t>
            </a:r>
            <a:endParaRPr lang="en-US" altLang="ko-KR" sz="1400" u="sng" dirty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예약 리스트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밋업</a:t>
            </a:r>
            <a:r>
              <a:rPr lang="ko-KR" altLang="en-US" sz="1200" dirty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리스트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문의 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이용후기 관리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755551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931013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61" y="1342767"/>
            <a:ext cx="2827200" cy="5292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70919" y="4110681"/>
            <a:ext cx="3311611" cy="576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354" y="3142134"/>
            <a:ext cx="7237455" cy="9218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74500" y="258046"/>
            <a:ext cx="64796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</a:t>
            </a:r>
          </a:p>
        </p:txBody>
      </p:sp>
    </p:spTree>
    <p:extLst>
      <p:ext uri="{BB962C8B-B14F-4D97-AF65-F5344CB8AC3E}">
        <p14:creationId xmlns:p14="http://schemas.microsoft.com/office/powerpoint/2010/main" val="159537062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메인 화면</a:t>
            </a: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9" y="1733550"/>
            <a:ext cx="8659211" cy="43095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프로필관리</a:t>
            </a:r>
            <a:r>
              <a:rPr lang="en-US" altLang="ko-KR" dirty="0"/>
              <a:t>, </a:t>
            </a:r>
            <a:r>
              <a:rPr lang="ko-KR" altLang="en-US" dirty="0"/>
              <a:t>세미나 예약확인</a:t>
            </a:r>
            <a:r>
              <a:rPr lang="en-US" altLang="ko-KR" dirty="0"/>
              <a:t>, </a:t>
            </a:r>
            <a:r>
              <a:rPr lang="ko-KR" altLang="en-US" dirty="0"/>
              <a:t>문의사항 관리</a:t>
            </a:r>
            <a:r>
              <a:rPr lang="en-US" altLang="ko-KR" dirty="0"/>
              <a:t>, </a:t>
            </a:r>
            <a:r>
              <a:rPr lang="ko-KR" altLang="en-US" dirty="0"/>
              <a:t>이용후기 관리 메뉴로 이동할 수 있는 </a:t>
            </a:r>
            <a:r>
              <a:rPr lang="ko-KR" altLang="en-US" dirty="0" err="1"/>
              <a:t>마이페이지</a:t>
            </a:r>
            <a:r>
              <a:rPr lang="ko-KR" altLang="en-US" dirty="0"/>
              <a:t> 초기화면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9287089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83129188"/>
              </p:ext>
            </p:extLst>
          </p:nvPr>
        </p:nvGraphicFramePr>
        <p:xfrm>
          <a:off x="8936516" y="2190118"/>
          <a:ext cx="2952330" cy="24818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360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/>
                        <a:t>기존 회원 정보를 불러와 수정할 수 있는 페이지로 아이디와 이름은 수정 불가능하고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나머지는 수정 가능하다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8159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/>
                        <a:t>자바스크립트를 통해 비밀번호</a:t>
                      </a:r>
                      <a:r>
                        <a:rPr lang="ko-KR" altLang="en-US" sz="1100" b="0" u="none" strike="noStrike" cap="none" baseline="0" dirty="0"/>
                        <a:t> 확인과 </a:t>
                      </a:r>
                      <a:r>
                        <a:rPr lang="ko-KR" altLang="en-US" sz="1100" b="0" u="none" strike="noStrike" cap="none" baseline="0" dirty="0" err="1"/>
                        <a:t>이메일의</a:t>
                      </a:r>
                      <a:r>
                        <a:rPr lang="ko-KR" altLang="en-US" sz="1100" b="0" u="none" strike="noStrike" cap="none" baseline="0" dirty="0"/>
                        <a:t> 형식이 올바른지 체크한다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아이디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비밀번호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비밀번호확인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tx1"/>
                </a:solidFill>
              </a:rPr>
              <a:t>이메일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닉네임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tx1"/>
                </a:solidFill>
              </a:rPr>
              <a:t>주소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이미지</a:t>
            </a: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563774"/>
              </p:ext>
            </p:extLst>
          </p:nvPr>
        </p:nvGraphicFramePr>
        <p:xfrm>
          <a:off x="9085921" y="1434353"/>
          <a:ext cx="2682745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82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hj_user_w_myPage_profileEdit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프로필수정</a:t>
            </a:r>
          </a:p>
        </p:txBody>
      </p:sp>
    </p:spTree>
    <p:extLst>
      <p:ext uri="{BB962C8B-B14F-4D97-AF65-F5344CB8AC3E}">
        <p14:creationId xmlns:p14="http://schemas.microsoft.com/office/powerpoint/2010/main" val="58801699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68572" y="3400595"/>
            <a:ext cx="52797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 수정페이지는 한번 로딩 이후 추가로 </a:t>
            </a:r>
            <a:r>
              <a:rPr lang="en-US" altLang="ko-KR" dirty="0" err="1"/>
              <a:t>db</a:t>
            </a:r>
            <a:r>
              <a:rPr lang="ko-KR" altLang="en-US" dirty="0"/>
              <a:t>를 조회할 필요가 없으므로 </a:t>
            </a:r>
            <a:r>
              <a:rPr lang="en-US" altLang="ko-KR" dirty="0"/>
              <a:t>el</a:t>
            </a:r>
            <a:r>
              <a:rPr lang="ko-KR" altLang="en-US" dirty="0"/>
              <a:t>태그를 사용하여 내용을 불러옴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회원 수정이 완료되면</a:t>
            </a:r>
            <a:r>
              <a:rPr lang="en-US" altLang="ko-KR" dirty="0"/>
              <a:t>, </a:t>
            </a:r>
            <a:r>
              <a:rPr lang="ko-KR" altLang="en-US" dirty="0" err="1"/>
              <a:t>팝업창이</a:t>
            </a:r>
            <a:r>
              <a:rPr lang="ko-KR" altLang="en-US" dirty="0"/>
              <a:t> 뜨고 이후 </a:t>
            </a:r>
            <a:r>
              <a:rPr lang="ko-KR" altLang="en-US" dirty="0" err="1"/>
              <a:t>마이페이지로</a:t>
            </a:r>
            <a:r>
              <a:rPr lang="ko-KR" altLang="en-US" dirty="0"/>
              <a:t> 이동</a:t>
            </a:r>
            <a:r>
              <a:rPr lang="en-US" altLang="ko-KR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프로필수정</a:t>
            </a:r>
          </a:p>
        </p:txBody>
      </p:sp>
      <p:pic>
        <p:nvPicPr>
          <p:cNvPr id="1026" name="Picture 2" descr="C:\Users\ezen-033\Desktop\회원정보수정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97" y="1196720"/>
            <a:ext cx="3670307" cy="53310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zen-033\Desktop\회원정보수정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164" y="1554164"/>
            <a:ext cx="7335837" cy="15117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44353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27279300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세미나 예약</a:t>
                      </a:r>
                      <a:r>
                        <a:rPr lang="ko-KR" altLang="en-US" sz="1300" b="0" u="none" strike="noStrike" cap="none" baseline="0" dirty="0"/>
                        <a:t> 리스트를 확인할 수 있음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참여하는 세미나인지 볼 수 있음</a:t>
                      </a:r>
                      <a:r>
                        <a:rPr lang="en-US" altLang="ko-KR" sz="1300" b="0" u="none" strike="noStrike" cap="none" baseline="0" dirty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/>
                        <a:t>모달창을</a:t>
                      </a:r>
                      <a:r>
                        <a:rPr lang="ko-KR" altLang="en-US" sz="1300" b="0" u="none" strike="noStrike" cap="none" dirty="0"/>
                        <a:t> 통해 정보 확인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세미나 예약 리스트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</a:rPr>
                <a:t>주최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주최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참여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세미나명</a:t>
            </a:r>
            <a:r>
              <a:rPr lang="ko-KR" altLang="en-US" sz="1200" dirty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      </a:t>
            </a:r>
            <a:r>
              <a:rPr lang="ko-KR" altLang="en-US" sz="1200" dirty="0">
                <a:solidFill>
                  <a:schemeClr val="tx1"/>
                </a:solidFill>
              </a:rPr>
              <a:t>시간          신청자 수          결제상태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554824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</a:p>
        </p:txBody>
      </p:sp>
    </p:spTree>
    <p:extLst>
      <p:ext uri="{BB962C8B-B14F-4D97-AF65-F5344CB8AC3E}">
        <p14:creationId xmlns:p14="http://schemas.microsoft.com/office/powerpoint/2010/main" val="10282076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53444888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/>
                        <a:t>호스트의 경우 예약한 세미나의 정보를 수정할 수 있음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/>
                        <a:t>세미나를 취소할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취소 클릭 시 </a:t>
                      </a:r>
                      <a:r>
                        <a:rPr lang="ko-KR" altLang="en-US" sz="1300" b="0" u="none" strike="noStrike" cap="none" dirty="0" err="1"/>
                        <a:t>알림창이</a:t>
                      </a:r>
                      <a:r>
                        <a:rPr lang="ko-KR" altLang="en-US" sz="1300" b="0" u="none" strike="noStrike" cap="none" baseline="0" dirty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세미나 예약 리스트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</a:rPr>
                <a:t>주최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주최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참여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세미나명</a:t>
            </a:r>
            <a:r>
              <a:rPr lang="ko-KR" altLang="en-US" sz="1200" dirty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      </a:t>
            </a:r>
            <a:r>
              <a:rPr lang="ko-KR" altLang="en-US" sz="1200" dirty="0">
                <a:solidFill>
                  <a:schemeClr val="tx1"/>
                </a:solidFill>
              </a:rPr>
              <a:t>시간          신청자 수          결제상태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세미나명</a:t>
            </a:r>
            <a:r>
              <a:rPr lang="ko-KR" altLang="en-US" sz="1200" dirty="0"/>
              <a:t>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장소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시간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날짜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신청자 수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결제상태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수정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취소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091282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162309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997149547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게스트는 참여를 취소할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세미나 예약 리스트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</a:rPr>
                <a:t>주최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주최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참여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세미나명</a:t>
            </a:r>
            <a:r>
              <a:rPr lang="ko-KR" altLang="en-US" sz="1200" dirty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      </a:t>
            </a:r>
            <a:r>
              <a:rPr lang="ko-KR" altLang="en-US" sz="1200" dirty="0">
                <a:solidFill>
                  <a:schemeClr val="tx1"/>
                </a:solidFill>
              </a:rPr>
              <a:t>시간          신청자 수          결제상태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세미나명</a:t>
            </a:r>
            <a:r>
              <a:rPr lang="ko-KR" altLang="en-US" sz="1200" dirty="0"/>
              <a:t>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장소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시간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날짜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신청자 수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결제상태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취소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690884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374563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95277399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게스트는 참여를 취소할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세미나 예약 리스트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</a:rPr>
                <a:t>주최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주최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참여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세미나명</a:t>
            </a:r>
            <a:r>
              <a:rPr lang="ko-KR" altLang="en-US" sz="1200" dirty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      </a:t>
            </a:r>
            <a:r>
              <a:rPr lang="ko-KR" altLang="en-US" sz="1200" dirty="0">
                <a:solidFill>
                  <a:schemeClr val="tx1"/>
                </a:solidFill>
              </a:rPr>
              <a:t>시간          신청자 수          결제상태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세미나명</a:t>
            </a:r>
            <a:r>
              <a:rPr lang="ko-KR" altLang="en-US" sz="1200" dirty="0"/>
              <a:t>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장소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시간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날짜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신청자 수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결제상태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취소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511891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993306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93001957"/>
              </p:ext>
            </p:extLst>
          </p:nvPr>
        </p:nvGraphicFramePr>
        <p:xfrm>
          <a:off x="8851848" y="2792793"/>
          <a:ext cx="2952330" cy="28980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593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세미나장소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날짜는 변경 불가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이외 시간 및 상세 정보 변경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시간은 최소 </a:t>
                      </a:r>
                      <a:r>
                        <a:rPr lang="en-US" altLang="ko-KR" sz="1300" b="0" u="none" strike="noStrike" cap="none" dirty="0"/>
                        <a:t>2</a:t>
                      </a:r>
                      <a:r>
                        <a:rPr lang="ko-KR" altLang="en-US" sz="1300" b="0" u="none" strike="noStrike" cap="none" dirty="0"/>
                        <a:t>시간으로 </a:t>
                      </a:r>
                      <a:r>
                        <a:rPr lang="en-US" altLang="ko-KR" sz="1300" b="0" u="none" strike="noStrike" cap="none" dirty="0"/>
                        <a:t>1</a:t>
                      </a:r>
                      <a:r>
                        <a:rPr lang="ko-KR" altLang="en-US" sz="1300" b="0" u="none" strike="noStrike" cap="none" dirty="0"/>
                        <a:t>시간 단위로 </a:t>
                      </a:r>
                      <a:r>
                        <a:rPr lang="ko-KR" altLang="en-US" sz="1300" b="0" u="none" strike="noStrike" cap="none" dirty="0" err="1"/>
                        <a:t>재선택한다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가능시간범위</a:t>
                      </a:r>
                      <a:r>
                        <a:rPr lang="en-US" altLang="ko-KR" sz="1300" b="0" u="none" strike="noStrike" cap="none" dirty="0"/>
                        <a:t>(09~22</a:t>
                      </a:r>
                      <a:r>
                        <a:rPr lang="ko-KR" altLang="en-US" sz="1300" b="0" u="none" strike="noStrike" cap="none" dirty="0"/>
                        <a:t>시</a:t>
                      </a:r>
                      <a:r>
                        <a:rPr lang="en-US" altLang="ko-KR" sz="1300" b="0" u="none" strike="noStrike" cap="none" dirty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수정하기 버튼을 눌러서 수정완료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4135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4135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19298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부제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392325" y="19144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5793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시간선택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871308" y="25793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5793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4071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카테고리선택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IT</a:t>
            </a:r>
            <a:r>
              <a:rPr lang="ko-KR" altLang="en-US" sz="1400" dirty="0">
                <a:solidFill>
                  <a:schemeClr val="tx1"/>
                </a:solidFill>
              </a:rPr>
              <a:t>기술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3136582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스포츠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4198774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건강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2074390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음식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3136582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음악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가족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언어문화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3136582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영상제작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198774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24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세미나 소개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1881961" y="48138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685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수정하기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64510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262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3236798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참가비 설정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4497571" y="57262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61664" y="117119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035255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hj_user_w_semiEdit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16539924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</a:p>
        </p:txBody>
      </p:sp>
      <p:pic>
        <p:nvPicPr>
          <p:cNvPr id="8194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1" y="1635124"/>
            <a:ext cx="8047039" cy="4854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24900" y="2654300"/>
            <a:ext cx="326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주최</a:t>
            </a:r>
            <a:r>
              <a:rPr lang="en-US" altLang="ko-KR" dirty="0"/>
              <a:t>, </a:t>
            </a:r>
            <a:r>
              <a:rPr lang="ko-KR" altLang="en-US" dirty="0"/>
              <a:t>참여 버튼을 이용해서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주최</a:t>
            </a:r>
            <a:r>
              <a:rPr lang="en-US" altLang="ko-KR" dirty="0"/>
              <a:t>, </a:t>
            </a:r>
            <a:r>
              <a:rPr lang="ko-KR" altLang="en-US" dirty="0"/>
              <a:t>참여 세미나 각각 조회 가능</a:t>
            </a:r>
          </a:p>
        </p:txBody>
      </p:sp>
    </p:spTree>
    <p:extLst>
      <p:ext uri="{BB962C8B-B14F-4D97-AF65-F5344CB8AC3E}">
        <p14:creationId xmlns:p14="http://schemas.microsoft.com/office/powerpoint/2010/main" val="79599334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세미나에 대한 상세 내용을 확인 할 수 있는 페이지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삭제버튼을 통해 삭제 가능</a:t>
            </a:r>
            <a:endParaRPr lang="en-US" altLang="ko-KR" dirty="0"/>
          </a:p>
          <a:p>
            <a:r>
              <a:rPr lang="ko-KR" altLang="en-US" dirty="0"/>
              <a:t>수정버튼을 통해 수정 페이지로 이동</a:t>
            </a:r>
            <a:endParaRPr lang="en-US" altLang="ko-KR" dirty="0"/>
          </a:p>
          <a:p>
            <a:r>
              <a:rPr lang="ko-KR" altLang="en-US" dirty="0"/>
              <a:t>확인버튼을 통해 이전페이지로 돌아가기</a:t>
            </a:r>
          </a:p>
        </p:txBody>
      </p:sp>
      <p:pic>
        <p:nvPicPr>
          <p:cNvPr id="9218" name="Picture 2" descr="C:\Users\ezen-033\Desktop\세미나상세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8" y="1394653"/>
            <a:ext cx="7441452" cy="54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75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4144" y="2100653"/>
            <a:ext cx="5552386" cy="3805877"/>
            <a:chOff x="-2185858" y="1353295"/>
            <a:chExt cx="6639823" cy="45731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85858" y="1353295"/>
              <a:ext cx="2835747" cy="45731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556" y="1353295"/>
              <a:ext cx="3005409" cy="4573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574" y="5467704"/>
            <a:ext cx="6052342" cy="12641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44129" y="1364749"/>
            <a:ext cx="829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 EL/JSTL +Database] ‘</a:t>
            </a:r>
            <a:r>
              <a:rPr lang="ko-KR" altLang="en-US" dirty="0"/>
              <a:t>신청 마감된 세미나</a:t>
            </a:r>
            <a:r>
              <a:rPr lang="en-US" altLang="ko-KR" dirty="0"/>
              <a:t>’</a:t>
            </a:r>
            <a:r>
              <a:rPr lang="ko-KR" altLang="en-US" dirty="0"/>
              <a:t> 페이지 세미나 정보 다르게 출력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16835" y="252961"/>
            <a:ext cx="64796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</a:t>
            </a:r>
          </a:p>
        </p:txBody>
      </p:sp>
    </p:spTree>
    <p:extLst>
      <p:ext uri="{BB962C8B-B14F-4D97-AF65-F5344CB8AC3E}">
        <p14:creationId xmlns:p14="http://schemas.microsoft.com/office/powerpoint/2010/main" val="422042642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세미나에 대한 상세 내용을 확인 할 수 있는 페이지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삭제버튼을 통해 삭제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확인버튼을 통해 이전페이지로 돌아가기</a:t>
            </a:r>
          </a:p>
        </p:txBody>
      </p:sp>
      <p:pic>
        <p:nvPicPr>
          <p:cNvPr id="10242" name="Picture 2" descr="C:\Users\ezen-033\Desktop\상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8" y="1295400"/>
            <a:ext cx="7263652" cy="541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8042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수정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59700" y="22987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등록 양식을 일부 수정하여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수정 페이지 양식으로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장소는 변경 불가능 하지만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카테고리</a:t>
            </a:r>
            <a:r>
              <a:rPr lang="en-US" altLang="ko-KR" dirty="0"/>
              <a:t>, </a:t>
            </a:r>
            <a:r>
              <a:rPr lang="ko-KR" altLang="en-US" dirty="0"/>
              <a:t>상세내용은 변경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266" name="Picture 2" descr="C:\Users\ezen-033\Desktop\수정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8" y="1358159"/>
            <a:ext cx="6377395" cy="527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40239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관리 흐름도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810933" y="2937916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세미나예약관리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5800" y="2937908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마이페이지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53000" y="2937916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밋업예약관리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54334" y="2937912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이용후기관리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389534" y="2937910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문의사항관리</a:t>
            </a:r>
          </a:p>
        </p:txBody>
      </p:sp>
      <p:cxnSp>
        <p:nvCxnSpPr>
          <p:cNvPr id="5" name="직선 화살표 연결선 4"/>
          <p:cNvCxnSpPr>
            <a:stCxn id="6" idx="3"/>
            <a:endCxn id="3" idx="1"/>
          </p:cNvCxnSpPr>
          <p:nvPr/>
        </p:nvCxnSpPr>
        <p:spPr>
          <a:xfrm>
            <a:off x="2531533" y="3348542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4656666" y="3369707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6849532" y="3369715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9033932" y="3369731"/>
            <a:ext cx="32173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682066" y="4351838"/>
            <a:ext cx="2387600" cy="89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MyPage</a:t>
            </a:r>
            <a:r>
              <a:rPr lang="en-US" altLang="ko-KR" dirty="0">
                <a:solidFill>
                  <a:schemeClr val="tx1"/>
                </a:solidFill>
              </a:rPr>
              <a:t> 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1000" y="2633105"/>
            <a:ext cx="11430000" cy="3132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761070" y="2002339"/>
            <a:ext cx="1117601" cy="3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리스트조회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031069" y="2002339"/>
            <a:ext cx="1134536" cy="3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상세조회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296836" y="2002339"/>
            <a:ext cx="1202267" cy="334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삭제</a:t>
            </a:r>
            <a:r>
              <a:rPr lang="en-US" altLang="ko-KR" sz="1400" dirty="0"/>
              <a:t>/</a:t>
            </a:r>
            <a:r>
              <a:rPr lang="ko-KR" altLang="en-US" sz="1400" dirty="0"/>
              <a:t>수정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74467" y="435183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페이지 이동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671233" y="2412971"/>
            <a:ext cx="359836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3598337" y="2412971"/>
            <a:ext cx="0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4296836" y="2412971"/>
            <a:ext cx="601133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64" name="TextBox 11263"/>
          <p:cNvSpPr txBox="1"/>
          <p:nvPr/>
        </p:nvSpPr>
        <p:spPr>
          <a:xfrm>
            <a:off x="4936066" y="2448439"/>
            <a:ext cx="98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AJAX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02794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</a:p>
        </p:txBody>
      </p:sp>
      <p:pic>
        <p:nvPicPr>
          <p:cNvPr id="1026" name="Picture 2" descr="C:\Users\ezen-033\Desktop\ppt\마이페이지세미나\세미나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624744"/>
            <a:ext cx="8391634" cy="462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042400" y="1981200"/>
            <a:ext cx="276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DOM</a:t>
            </a:r>
            <a:r>
              <a:rPr lang="ko-KR" altLang="en-US" dirty="0"/>
              <a:t>이 모두 로딩 된 후</a:t>
            </a:r>
            <a:r>
              <a:rPr lang="en-US" altLang="ko-KR" dirty="0"/>
              <a:t>, AJAX</a:t>
            </a:r>
            <a:r>
              <a:rPr lang="ko-KR" altLang="en-US" dirty="0"/>
              <a:t>를 통해 받은 데이터를 이용해서 </a:t>
            </a:r>
            <a:r>
              <a:rPr lang="en-US" altLang="ko-KR" dirty="0"/>
              <a:t>list </a:t>
            </a:r>
            <a:r>
              <a:rPr lang="ko-KR" altLang="en-US" dirty="0"/>
              <a:t>로드</a:t>
            </a:r>
          </a:p>
        </p:txBody>
      </p:sp>
    </p:spTree>
    <p:extLst>
      <p:ext uri="{BB962C8B-B14F-4D97-AF65-F5344CB8AC3E}">
        <p14:creationId xmlns:p14="http://schemas.microsoft.com/office/powerpoint/2010/main" val="351517168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2400" y="1981200"/>
            <a:ext cx="276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DOM</a:t>
            </a:r>
            <a:r>
              <a:rPr lang="ko-KR" altLang="en-US" dirty="0"/>
              <a:t>이 모두 로딩 된 후</a:t>
            </a:r>
            <a:r>
              <a:rPr lang="en-US" altLang="ko-KR" dirty="0"/>
              <a:t>, AJAX</a:t>
            </a:r>
            <a:r>
              <a:rPr lang="ko-KR" altLang="en-US" dirty="0"/>
              <a:t>를 통해 받은 데이터를 이용해서 </a:t>
            </a:r>
            <a:r>
              <a:rPr lang="en-US" altLang="ko-KR" dirty="0"/>
              <a:t>list </a:t>
            </a:r>
            <a:r>
              <a:rPr lang="ko-KR" altLang="en-US" dirty="0"/>
              <a:t>로드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페이징</a:t>
            </a:r>
            <a:r>
              <a:rPr lang="ko-KR" altLang="en-US" dirty="0"/>
              <a:t> 추가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8" y="1571223"/>
            <a:ext cx="8106682" cy="4983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3819061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37624" y="1642534"/>
            <a:ext cx="5466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DOM</a:t>
            </a:r>
            <a:r>
              <a:rPr lang="ko-KR" altLang="en-US" dirty="0"/>
              <a:t>로딩 이후</a:t>
            </a:r>
            <a:r>
              <a:rPr lang="en-US" altLang="ko-KR" dirty="0"/>
              <a:t>, </a:t>
            </a:r>
            <a:r>
              <a:rPr lang="en-US" altLang="ko-KR" dirty="0" err="1"/>
              <a:t>xhr</a:t>
            </a:r>
            <a:r>
              <a:rPr lang="ko-KR" altLang="en-US" dirty="0"/>
              <a:t>객체를 이용하여 리스트 데이터 요청</a:t>
            </a:r>
            <a:r>
              <a:rPr lang="en-US" altLang="ko-KR" dirty="0"/>
              <a:t>,</a:t>
            </a:r>
            <a:r>
              <a:rPr lang="ko-KR" altLang="en-US" dirty="0"/>
              <a:t> 데이터를 받아서 </a:t>
            </a:r>
            <a:r>
              <a:rPr lang="en-US" altLang="ko-KR" dirty="0" err="1"/>
              <a:t>javascript</a:t>
            </a:r>
            <a:r>
              <a:rPr lang="ko-KR" altLang="en-US" dirty="0"/>
              <a:t>의 </a:t>
            </a:r>
            <a:r>
              <a:rPr lang="en-US" altLang="ko-KR" dirty="0" err="1"/>
              <a:t>createElement</a:t>
            </a:r>
            <a:r>
              <a:rPr lang="en-US" altLang="ko-KR" dirty="0"/>
              <a:t>, </a:t>
            </a:r>
            <a:r>
              <a:rPr lang="en-US" altLang="ko-KR" dirty="0" err="1"/>
              <a:t>appendChild</a:t>
            </a:r>
            <a:r>
              <a:rPr lang="ko-KR" altLang="en-US" dirty="0"/>
              <a:t>를 이용해 </a:t>
            </a:r>
            <a:r>
              <a:rPr lang="en-US" altLang="ko-KR" dirty="0"/>
              <a:t>list</a:t>
            </a:r>
            <a:r>
              <a:rPr lang="ko-KR" altLang="en-US" dirty="0"/>
              <a:t>를 완성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074" name="Picture 2" descr="C:\Users\ezen-033\Desktop\ppt\마이페이지세미나\세미나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28" y="1504421"/>
            <a:ext cx="4943475" cy="27813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ppt\마이페이지세미나\세미나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847" y="2709332"/>
            <a:ext cx="3060529" cy="39973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25519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5999" y="1905000"/>
            <a:ext cx="305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리스트 클릭 시</a:t>
            </a:r>
            <a:r>
              <a:rPr lang="en-US" altLang="ko-KR" dirty="0"/>
              <a:t>, </a:t>
            </a:r>
            <a:r>
              <a:rPr lang="ko-KR" altLang="en-US" dirty="0" err="1"/>
              <a:t>모달창이</a:t>
            </a:r>
            <a:r>
              <a:rPr lang="ko-KR" altLang="en-US" dirty="0"/>
              <a:t> 팝업 되며 해당 내용 로딩</a:t>
            </a:r>
          </a:p>
        </p:txBody>
      </p:sp>
      <p:pic>
        <p:nvPicPr>
          <p:cNvPr id="2050" name="Picture 2" descr="C:\Users\ezen-033\Desktop\ppt\마이페이지세미나\세미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37257"/>
            <a:ext cx="7937189" cy="469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22288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8133" y="1815531"/>
            <a:ext cx="3420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List</a:t>
            </a:r>
            <a:r>
              <a:rPr lang="ko-KR" altLang="en-US" dirty="0"/>
              <a:t>를 만들 때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li Element</a:t>
            </a:r>
            <a:r>
              <a:rPr lang="ko-KR" altLang="en-US" dirty="0"/>
              <a:t>의 속성에 </a:t>
            </a:r>
            <a:r>
              <a:rPr lang="en-US" altLang="ko-KR" dirty="0"/>
              <a:t>JSON </a:t>
            </a:r>
            <a:r>
              <a:rPr lang="ko-KR" altLang="en-US" dirty="0"/>
              <a:t>데이터를 저장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이후</a:t>
            </a:r>
            <a:r>
              <a:rPr lang="en-US" altLang="ko-KR" dirty="0"/>
              <a:t> </a:t>
            </a:r>
            <a:r>
              <a:rPr lang="ko-KR" altLang="en-US" dirty="0"/>
              <a:t>상세정보를 확인 시</a:t>
            </a:r>
            <a:r>
              <a:rPr lang="en-US" altLang="ko-KR" dirty="0"/>
              <a:t>, </a:t>
            </a:r>
            <a:r>
              <a:rPr lang="en-US" altLang="ko-KR" dirty="0" err="1"/>
              <a:t>db</a:t>
            </a:r>
            <a:r>
              <a:rPr lang="ko-KR" altLang="en-US" dirty="0"/>
              <a:t>에 또 접속하지 않고 내용 로딩</a:t>
            </a:r>
          </a:p>
        </p:txBody>
      </p:sp>
      <p:pic>
        <p:nvPicPr>
          <p:cNvPr id="4098" name="Picture 2" descr="C:\Users\ezen-033\Desktop\ppt\마이페이지세미나\세미나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39" y="1684098"/>
            <a:ext cx="7697788" cy="4362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50332" y="5355166"/>
            <a:ext cx="2184401" cy="198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21097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17933" y="1815531"/>
            <a:ext cx="3750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상세정보 로딩 시</a:t>
            </a:r>
            <a:r>
              <a:rPr lang="en-US" altLang="ko-KR" dirty="0"/>
              <a:t>, </a:t>
            </a:r>
            <a:r>
              <a:rPr lang="ko-KR" altLang="en-US" dirty="0"/>
              <a:t>속성에 저장해놨던 </a:t>
            </a:r>
            <a:r>
              <a:rPr lang="en-US" altLang="ko-KR" dirty="0"/>
              <a:t>JSON</a:t>
            </a:r>
            <a:r>
              <a:rPr lang="ko-KR" altLang="en-US" dirty="0"/>
              <a:t>데이터를 통해서</a:t>
            </a:r>
            <a:endParaRPr lang="en-US" altLang="ko-KR" dirty="0"/>
          </a:p>
          <a:p>
            <a:r>
              <a:rPr lang="ko-KR" altLang="en-US" dirty="0"/>
              <a:t>내용 변경</a:t>
            </a:r>
          </a:p>
        </p:txBody>
      </p:sp>
      <p:pic>
        <p:nvPicPr>
          <p:cNvPr id="5122" name="Picture 2" descr="C:\Users\ezen-033\Desktop\ppt\마이페이지세미나\세미나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48" y="1883264"/>
            <a:ext cx="6888343" cy="2402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94000" y="3623733"/>
            <a:ext cx="1947333" cy="397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9901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146" name="Picture 2" descr="C:\Users\ezen-033\Desktop\ppt\마이페이지세미나\삭제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42" y="2018761"/>
            <a:ext cx="4969975" cy="35565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zen-033\Desktop\ppt\마이페이지세미나\삭제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59" y="1557329"/>
            <a:ext cx="5379218" cy="44794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657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656317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>
                  <a:solidFill>
                    <a:srgbClr val="704DE4"/>
                  </a:solidFill>
                </a:rPr>
                <a:t>개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/>
                <a:t>질문작성하기</a:t>
              </a: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4255919655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/>
                        <a:t>세미나에 대해 궁금한 것을 물어 볼 수 </a:t>
                      </a:r>
                      <a:r>
                        <a:rPr lang="ko-KR" altLang="en-US" sz="1200" baseline="0" dirty="0" err="1"/>
                        <a:t>있</a:t>
                      </a:r>
                      <a:r>
                        <a:rPr lang="ko-KR" altLang="en-US" sz="1200" baseline="0" dirty="0"/>
                        <a:t> 는 공간으로 주최자만 </a:t>
                      </a:r>
                      <a:r>
                        <a:rPr lang="ko-KR" altLang="en-US" sz="1200" baseline="0" dirty="0" err="1"/>
                        <a:t>답글을</a:t>
                      </a:r>
                      <a:r>
                        <a:rPr lang="ko-KR" altLang="en-US" sz="1200" baseline="0" dirty="0"/>
                        <a:t> 달 수 있음</a:t>
                      </a:r>
                      <a:endParaRPr lang="en-US" altLang="ko-KR" sz="1200" baseline="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281954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세미나문의</a:t>
            </a:r>
          </a:p>
        </p:txBody>
      </p:sp>
    </p:spTree>
    <p:extLst>
      <p:ext uri="{BB962C8B-B14F-4D97-AF65-F5344CB8AC3E}">
        <p14:creationId xmlns:p14="http://schemas.microsoft.com/office/powerpoint/2010/main" val="303566429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ppt\마이페이지세미나\삭제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2" y="1930927"/>
            <a:ext cx="6726238" cy="3914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954867" y="2819400"/>
            <a:ext cx="3462866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026400" y="2345267"/>
            <a:ext cx="331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SemiDelete.java</a:t>
            </a:r>
            <a:r>
              <a:rPr lang="ko-KR" altLang="en-US" dirty="0"/>
              <a:t>로 </a:t>
            </a:r>
            <a:r>
              <a:rPr lang="en-US" altLang="ko-KR" dirty="0"/>
              <a:t>code</a:t>
            </a:r>
            <a:r>
              <a:rPr lang="ko-KR" altLang="en-US" dirty="0"/>
              <a:t>번호를 넘김</a:t>
            </a:r>
          </a:p>
        </p:txBody>
      </p:sp>
    </p:spTree>
    <p:extLst>
      <p:ext uri="{BB962C8B-B14F-4D97-AF65-F5344CB8AC3E}">
        <p14:creationId xmlns:p14="http://schemas.microsoft.com/office/powerpoint/2010/main" val="276437290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26400" y="2345267"/>
            <a:ext cx="3310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SemiDelete.java</a:t>
            </a:r>
            <a:r>
              <a:rPr lang="ko-KR" altLang="en-US" dirty="0"/>
              <a:t>로 </a:t>
            </a:r>
            <a:r>
              <a:rPr lang="en-US" altLang="ko-KR" dirty="0"/>
              <a:t>code</a:t>
            </a:r>
            <a:r>
              <a:rPr lang="ko-KR" altLang="en-US" dirty="0"/>
              <a:t>번호를 넘김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Dao</a:t>
            </a:r>
            <a:r>
              <a:rPr lang="ko-KR" altLang="en-US" dirty="0"/>
              <a:t>에서 삭제작업 진행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삭제 결과 반환</a:t>
            </a:r>
          </a:p>
        </p:txBody>
      </p:sp>
      <p:pic>
        <p:nvPicPr>
          <p:cNvPr id="8194" name="Picture 2" descr="C:\Users\ezen-033\Desktop\ppt\마이페이지세미나\삭제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41" y="1655313"/>
            <a:ext cx="7414495" cy="19415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6241" y="1255782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SemiDelete.java</a:t>
            </a:r>
            <a:endParaRPr lang="ko-KR" altLang="en-US" dirty="0"/>
          </a:p>
        </p:txBody>
      </p:sp>
      <p:pic>
        <p:nvPicPr>
          <p:cNvPr id="8197" name="Picture 5" descr="C:\Users\ezen-033\Desktop\ppt\마이페이지세미나\삭제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70" y="3596869"/>
            <a:ext cx="6323205" cy="296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83642" y="3200673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SeminarDao.java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83267" y="3596869"/>
            <a:ext cx="821266" cy="255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747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218" name="Picture 2" descr="C:\Users\ezen-033\Desktop\ppt\마이페이지세미나\삭제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69" y="2326450"/>
            <a:ext cx="3315998" cy="10805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ezen-033\Desktop\ppt\마이페이지세미나\삭제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629" y="2297585"/>
            <a:ext cx="6726238" cy="3914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0069" y="1752600"/>
            <a:ext cx="242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삭제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56629" y="1681665"/>
            <a:ext cx="214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결과에 따른 작업</a:t>
            </a:r>
          </a:p>
        </p:txBody>
      </p:sp>
    </p:spTree>
    <p:extLst>
      <p:ext uri="{BB962C8B-B14F-4D97-AF65-F5344CB8AC3E}">
        <p14:creationId xmlns:p14="http://schemas.microsoft.com/office/powerpoint/2010/main" val="211460022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73700770"/>
              </p:ext>
            </p:extLst>
          </p:nvPr>
        </p:nvGraphicFramePr>
        <p:xfrm>
          <a:off x="8809515" y="3206119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밋업</a:t>
                      </a:r>
                      <a:r>
                        <a:rPr lang="ko-KR" altLang="en-US" sz="1300" b="0" u="none" strike="noStrike" cap="none" dirty="0"/>
                        <a:t> 예약</a:t>
                      </a:r>
                      <a:r>
                        <a:rPr lang="ko-KR" altLang="en-US" sz="1300" b="0" u="none" strike="noStrike" cap="none" baseline="0" dirty="0"/>
                        <a:t> 리스트를 확인할 수 있음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해당하는 </a:t>
                      </a:r>
                      <a:r>
                        <a:rPr lang="ko-KR" altLang="en-US" sz="1300" b="0" u="none" strike="noStrike" cap="none" dirty="0" err="1"/>
                        <a:t>밋업의</a:t>
                      </a:r>
                      <a:r>
                        <a:rPr lang="ko-KR" altLang="en-US" sz="1300" b="0" u="none" strike="noStrike" cap="none" dirty="0"/>
                        <a:t> 리스트가 불러와지고 클릭 시 </a:t>
                      </a:r>
                      <a:r>
                        <a:rPr lang="ko-KR" altLang="en-US" sz="1300" b="0" u="none" strike="noStrike" cap="none" dirty="0" err="1"/>
                        <a:t>모달창을</a:t>
                      </a:r>
                      <a:r>
                        <a:rPr lang="ko-KR" altLang="en-US" sz="1300" b="0" u="none" strike="noStrike" cap="none" dirty="0"/>
                        <a:t> 통해 정보 확인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밋업</a:t>
            </a:r>
            <a:r>
              <a:rPr lang="ko-KR" altLang="en-US" dirty="0"/>
              <a:t> 예약 리스트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세미나명</a:t>
            </a:r>
            <a:r>
              <a:rPr lang="ko-KR" altLang="en-US" sz="1200" dirty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      </a:t>
            </a:r>
            <a:r>
              <a:rPr lang="ko-KR" altLang="en-US" sz="1200" dirty="0">
                <a:solidFill>
                  <a:schemeClr val="tx1"/>
                </a:solidFill>
              </a:rPr>
              <a:t>시간          신청자 수          결제상태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390285"/>
              </p:ext>
            </p:extLst>
          </p:nvPr>
        </p:nvGraphicFramePr>
        <p:xfrm>
          <a:off x="9028758" y="197270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예약 리스트</a:t>
            </a:r>
          </a:p>
        </p:txBody>
      </p:sp>
    </p:spTree>
    <p:extLst>
      <p:ext uri="{BB962C8B-B14F-4D97-AF65-F5344CB8AC3E}">
        <p14:creationId xmlns:p14="http://schemas.microsoft.com/office/powerpoint/2010/main" val="312179257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48067226"/>
              </p:ext>
            </p:extLst>
          </p:nvPr>
        </p:nvGraphicFramePr>
        <p:xfrm>
          <a:off x="8894182" y="29881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게스트는 참여를 취소할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밋업</a:t>
            </a:r>
            <a:r>
              <a:rPr lang="ko-KR" altLang="en-US" dirty="0"/>
              <a:t> 예약 리스트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세미나명</a:t>
            </a:r>
            <a:r>
              <a:rPr lang="ko-KR" altLang="en-US" sz="1200" dirty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      </a:t>
            </a:r>
            <a:r>
              <a:rPr lang="ko-KR" altLang="en-US" sz="1200" dirty="0">
                <a:solidFill>
                  <a:schemeClr val="tx1"/>
                </a:solidFill>
              </a:rPr>
              <a:t>시간          신청자 수          결제상태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밋업명</a:t>
            </a:r>
            <a:r>
              <a:rPr lang="ko-KR" altLang="en-US" sz="1200" dirty="0"/>
              <a:t>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장소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시간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날짜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신청자 수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결제상태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취소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084608"/>
              </p:ext>
            </p:extLst>
          </p:nvPr>
        </p:nvGraphicFramePr>
        <p:xfrm>
          <a:off x="9088025" y="19723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160137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0409450"/>
              </p:ext>
            </p:extLst>
          </p:nvPr>
        </p:nvGraphicFramePr>
        <p:xfrm>
          <a:off x="8809514" y="2687466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 err="1"/>
                        <a:t>수있다</a:t>
                      </a:r>
                      <a:r>
                        <a:rPr lang="en-US" altLang="ko-KR" sz="1300" b="0" u="none" strike="noStrike" cap="none" baseline="0" dirty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해당하는 문의를 클릭하면 </a:t>
                      </a:r>
                      <a:r>
                        <a:rPr lang="ko-KR" altLang="en-US" sz="1300" b="0" u="none" strike="noStrike" cap="none" dirty="0" err="1"/>
                        <a:t>모달창을</a:t>
                      </a:r>
                      <a:r>
                        <a:rPr lang="ko-KR" altLang="en-US" sz="1300" b="0" u="none" strike="noStrike" cap="none" dirty="0"/>
                        <a:t> 통해서 상세정보를 확인할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문의사항 관리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>
                <a:solidFill>
                  <a:schemeClr val="tx1"/>
                </a:solidFill>
              </a:rPr>
              <a:t>QnA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err="1">
                <a:solidFill>
                  <a:schemeClr val="tx1"/>
                </a:solidFill>
              </a:rPr>
              <a:t>세미나존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세미나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err="1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</a:rPr>
                <a:t>문의 한 것</a:t>
              </a: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문의 한 것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문의 받은 것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620560"/>
              </p:ext>
            </p:extLst>
          </p:nvPr>
        </p:nvGraphicFramePr>
        <p:xfrm>
          <a:off x="9020291" y="173196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708509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문의사항 관리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>
                <a:solidFill>
                  <a:schemeClr val="tx1"/>
                </a:solidFill>
              </a:rPr>
              <a:t>QnA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err="1">
                <a:solidFill>
                  <a:schemeClr val="tx1"/>
                </a:solidFill>
              </a:rPr>
              <a:t>세미나존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세미나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err="1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</a:rPr>
                <a:t>문의 한 것</a:t>
              </a: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문의 한 것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문의 받은 것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제목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시간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날짜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답변내용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확인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내용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문의 대상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10007069"/>
              </p:ext>
            </p:extLst>
          </p:nvPr>
        </p:nvGraphicFramePr>
        <p:xfrm>
          <a:off x="8758715" y="3219148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008408"/>
              </p:ext>
            </p:extLst>
          </p:nvPr>
        </p:nvGraphicFramePr>
        <p:xfrm>
          <a:off x="8961025" y="197343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상세 페이지</a:t>
            </a:r>
          </a:p>
        </p:txBody>
      </p:sp>
    </p:spTree>
    <p:extLst>
      <p:ext uri="{BB962C8B-B14F-4D97-AF65-F5344CB8AC3E}">
        <p14:creationId xmlns:p14="http://schemas.microsoft.com/office/powerpoint/2010/main" val="4134166133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238434938"/>
              </p:ext>
            </p:extLst>
          </p:nvPr>
        </p:nvGraphicFramePr>
        <p:xfrm>
          <a:off x="8868782" y="306508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/>
                        <a:t>모달창을</a:t>
                      </a:r>
                      <a:r>
                        <a:rPr lang="ko-KR" altLang="en-US" sz="1300" b="0" u="none" strike="noStrike" cap="none" dirty="0"/>
                        <a:t> 통해 정보 확인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문의사항 관리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>
                <a:solidFill>
                  <a:schemeClr val="tx1"/>
                </a:solidFill>
              </a:rPr>
              <a:t>QnA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err="1">
                <a:solidFill>
                  <a:schemeClr val="tx1"/>
                </a:solidFill>
              </a:rPr>
              <a:t>세미나존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세미나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err="1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                  답변상태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691120" y="3777982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>
                  <a:solidFill>
                    <a:schemeClr val="tx1"/>
                  </a:solidFill>
                </a:rPr>
                <a:t>것</a:t>
              </a: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문의 한 것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문의 받은 것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44707"/>
              </p:ext>
            </p:extLst>
          </p:nvPr>
        </p:nvGraphicFramePr>
        <p:xfrm>
          <a:off x="8969492" y="2069693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8496545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5443" y="1374813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문의사항 관리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>
                <a:solidFill>
                  <a:schemeClr val="tx1"/>
                </a:solidFill>
              </a:rPr>
              <a:t>QnA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err="1">
                <a:solidFill>
                  <a:schemeClr val="tx1"/>
                </a:solidFill>
              </a:rPr>
              <a:t>세미나존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세미나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err="1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>
                <a:solidFill>
                  <a:schemeClr val="tx1"/>
                </a:solidFill>
              </a:rPr>
              <a:t>ID </a:t>
            </a:r>
            <a:r>
              <a:rPr lang="ko-KR" altLang="en-US" sz="1200" dirty="0">
                <a:solidFill>
                  <a:schemeClr val="tx1"/>
                </a:solidFill>
              </a:rPr>
              <a:t>                  답변상태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>
                  <a:solidFill>
                    <a:schemeClr val="tx1"/>
                  </a:solidFill>
                </a:rPr>
                <a:t>것</a:t>
              </a: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문의 한 것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문의 받은 것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제목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날짜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시간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문의 대상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내용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답변내용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답변하기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445099685"/>
              </p:ext>
            </p:extLst>
          </p:nvPr>
        </p:nvGraphicFramePr>
        <p:xfrm>
          <a:off x="8885716" y="3073425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상세 문의 내용을 보여준다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167676"/>
              </p:ext>
            </p:extLst>
          </p:nvPr>
        </p:nvGraphicFramePr>
        <p:xfrm>
          <a:off x="9079558" y="1991960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상세</a:t>
            </a:r>
          </a:p>
        </p:txBody>
      </p:sp>
    </p:spTree>
    <p:extLst>
      <p:ext uri="{BB962C8B-B14F-4D97-AF65-F5344CB8AC3E}">
        <p14:creationId xmlns:p14="http://schemas.microsoft.com/office/powerpoint/2010/main" val="2790030522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 관리</a:t>
            </a:r>
          </a:p>
        </p:txBody>
      </p:sp>
      <p:pic>
        <p:nvPicPr>
          <p:cNvPr id="2051" name="Picture 3" descr="C:\Users\ezen-033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17648"/>
            <a:ext cx="8442868" cy="50101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062961" y="2218267"/>
            <a:ext cx="2858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문의사항 관리</a:t>
            </a:r>
            <a:endParaRPr lang="en-US" altLang="ko-KR" dirty="0"/>
          </a:p>
          <a:p>
            <a:r>
              <a:rPr lang="ko-KR" altLang="en-US" dirty="0"/>
              <a:t>초기페이지</a:t>
            </a:r>
          </a:p>
        </p:txBody>
      </p:sp>
    </p:spTree>
    <p:extLst>
      <p:ext uri="{BB962C8B-B14F-4D97-AF65-F5344CB8AC3E}">
        <p14:creationId xmlns:p14="http://schemas.microsoft.com/office/powerpoint/2010/main" val="554685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278" y="4448431"/>
            <a:ext cx="6674076" cy="22228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0" y="2214829"/>
            <a:ext cx="5489402" cy="1951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567669" y="5236512"/>
            <a:ext cx="440725" cy="222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0032" y="1407991"/>
            <a:ext cx="659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 EL/JSTL + Database] ‘</a:t>
            </a:r>
            <a:r>
              <a:rPr lang="ko-KR" altLang="en-US" dirty="0"/>
              <a:t>호스트 </a:t>
            </a:r>
            <a:r>
              <a:rPr lang="ko-KR" altLang="en-US" dirty="0" err="1"/>
              <a:t>답글</a:t>
            </a:r>
            <a:r>
              <a:rPr lang="en-US" altLang="ko-KR" dirty="0"/>
              <a:t>’</a:t>
            </a:r>
            <a:r>
              <a:rPr lang="ko-KR" altLang="en-US" dirty="0"/>
              <a:t>이 존재 할 경우 출력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4567670" y="4528059"/>
            <a:ext cx="440725" cy="222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0033" y="261197"/>
            <a:ext cx="65918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</a:t>
            </a:r>
          </a:p>
        </p:txBody>
      </p:sp>
    </p:spTree>
    <p:extLst>
      <p:ext uri="{BB962C8B-B14F-4D97-AF65-F5344CB8AC3E}">
        <p14:creationId xmlns:p14="http://schemas.microsoft.com/office/powerpoint/2010/main" val="46614791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 관리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44227" y="2491264"/>
            <a:ext cx="4153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셀렉트메뉴로</a:t>
            </a:r>
            <a:r>
              <a:rPr lang="ko-KR" altLang="en-US" dirty="0"/>
              <a:t> </a:t>
            </a:r>
            <a:r>
              <a:rPr lang="en-US" altLang="ko-KR" dirty="0"/>
              <a:t>Q&amp;A, </a:t>
            </a:r>
            <a:r>
              <a:rPr lang="ko-KR" altLang="en-US" dirty="0" err="1"/>
              <a:t>세미나존</a:t>
            </a:r>
            <a:r>
              <a:rPr lang="en-US" altLang="ko-KR" dirty="0"/>
              <a:t>, </a:t>
            </a:r>
            <a:r>
              <a:rPr lang="ko-KR" altLang="en-US" dirty="0"/>
              <a:t>세미나</a:t>
            </a:r>
            <a:r>
              <a:rPr lang="en-US" altLang="ko-KR" dirty="0"/>
              <a:t>, </a:t>
            </a:r>
            <a:r>
              <a:rPr lang="ko-KR" altLang="en-US" dirty="0" err="1"/>
              <a:t>밋업</a:t>
            </a:r>
            <a:r>
              <a:rPr lang="ko-KR" altLang="en-US" dirty="0"/>
              <a:t> 을 고른 후</a:t>
            </a:r>
            <a:r>
              <a:rPr lang="en-US" altLang="ko-KR" dirty="0"/>
              <a:t>, </a:t>
            </a:r>
            <a:r>
              <a:rPr lang="ko-KR" altLang="en-US" dirty="0"/>
              <a:t>조회를 통해</a:t>
            </a:r>
            <a:endParaRPr lang="en-US" altLang="ko-KR" dirty="0"/>
          </a:p>
          <a:p>
            <a:r>
              <a:rPr lang="ko-KR" altLang="en-US" dirty="0"/>
              <a:t>문의사항 확인가능</a:t>
            </a:r>
          </a:p>
        </p:txBody>
      </p:sp>
      <p:pic>
        <p:nvPicPr>
          <p:cNvPr id="6" name="Picture 2" descr="C:\Users\ezen-033\Desktop\문의사항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14" y="1334198"/>
            <a:ext cx="5065888" cy="29753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ezen-033\Desktop\문의사항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782" y="2952929"/>
            <a:ext cx="5007360" cy="30285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947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 관리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42161" y="2155941"/>
            <a:ext cx="41789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세미나예약 관리에서 </a:t>
            </a:r>
            <a:r>
              <a:rPr lang="en-US" altLang="ko-KR" dirty="0"/>
              <a:t>JSON Data</a:t>
            </a:r>
            <a:r>
              <a:rPr lang="ko-KR" altLang="en-US" dirty="0"/>
              <a:t>를 </a:t>
            </a:r>
            <a:r>
              <a:rPr lang="en-US" altLang="ko-KR" dirty="0"/>
              <a:t>Element</a:t>
            </a:r>
            <a:r>
              <a:rPr lang="ko-KR" altLang="en-US" dirty="0"/>
              <a:t>의 속성에 저장하였음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문의 사항 상세페이지는</a:t>
            </a:r>
            <a:endParaRPr lang="en-US" altLang="ko-KR" dirty="0"/>
          </a:p>
          <a:p>
            <a:r>
              <a:rPr lang="ko-KR" altLang="en-US" dirty="0"/>
              <a:t>클릭 시 해당 </a:t>
            </a:r>
            <a:r>
              <a:rPr lang="ko-KR" altLang="en-US" dirty="0" err="1"/>
              <a:t>클로저</a:t>
            </a:r>
            <a:r>
              <a:rPr lang="ko-KR" altLang="en-US" dirty="0"/>
              <a:t> 환경에 저장된 변수</a:t>
            </a:r>
            <a:r>
              <a:rPr lang="en-US" altLang="ko-KR" dirty="0"/>
              <a:t>(JSON)</a:t>
            </a:r>
            <a:r>
              <a:rPr lang="ko-KR" altLang="en-US" dirty="0"/>
              <a:t>을 로딩하여 상세 정보를 보여줌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122" name="Picture 2" descr="C:\Users\ezen-033\Desktop\문의사항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81" y="1705749"/>
            <a:ext cx="6747651" cy="44055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5660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 관리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42161" y="2155941"/>
            <a:ext cx="41789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세미나예약 관리에서 </a:t>
            </a:r>
            <a:r>
              <a:rPr lang="en-US" altLang="ko-KR" dirty="0"/>
              <a:t>JSON Data</a:t>
            </a:r>
            <a:r>
              <a:rPr lang="ko-KR" altLang="en-US" dirty="0"/>
              <a:t>를 </a:t>
            </a:r>
            <a:r>
              <a:rPr lang="en-US" altLang="ko-KR" dirty="0"/>
              <a:t>Element</a:t>
            </a:r>
            <a:r>
              <a:rPr lang="ko-KR" altLang="en-US" dirty="0"/>
              <a:t>의 속성에 저장하였음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문의 사항 상세페이지는</a:t>
            </a:r>
            <a:endParaRPr lang="en-US" altLang="ko-KR" dirty="0"/>
          </a:p>
          <a:p>
            <a:r>
              <a:rPr lang="ko-KR" altLang="en-US" dirty="0"/>
              <a:t>클릭 시 해당 </a:t>
            </a:r>
            <a:r>
              <a:rPr lang="ko-KR" altLang="en-US" dirty="0" err="1"/>
              <a:t>클로저</a:t>
            </a:r>
            <a:r>
              <a:rPr lang="ko-KR" altLang="en-US" dirty="0"/>
              <a:t> 환경에 저장된 변수</a:t>
            </a:r>
            <a:r>
              <a:rPr lang="en-US" altLang="ko-KR" dirty="0"/>
              <a:t>(JSON)</a:t>
            </a:r>
            <a:r>
              <a:rPr lang="ko-KR" altLang="en-US" dirty="0"/>
              <a:t>을 로딩하여 상세 정보를 보여줌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클로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2" y="1933575"/>
            <a:ext cx="6116637" cy="3295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490133" y="4670532"/>
            <a:ext cx="1684867" cy="206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08464" y="1949673"/>
            <a:ext cx="592404" cy="206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88689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52183658"/>
              </p:ext>
            </p:extLst>
          </p:nvPr>
        </p:nvGraphicFramePr>
        <p:xfrm>
          <a:off x="8767182" y="306592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세미나존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세미나</a:t>
                      </a:r>
                      <a:r>
                        <a:rPr lang="en-US" altLang="ko-KR" sz="1300" b="0" u="none" strike="noStrike" cap="none" dirty="0"/>
                        <a:t>/</a:t>
                      </a:r>
                      <a:r>
                        <a:rPr lang="ko-KR" altLang="en-US" sz="1300" b="0" u="none" strike="noStrike" cap="none" dirty="0" err="1"/>
                        <a:t>밋업에</a:t>
                      </a:r>
                      <a:r>
                        <a:rPr lang="ko-KR" altLang="en-US" sz="1300" b="0" u="none" strike="noStrike" cap="none" dirty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수 있다</a:t>
                      </a:r>
                      <a:r>
                        <a:rPr lang="en-US" altLang="ko-KR" sz="1300" b="0" u="none" strike="noStrike" cap="none" baseline="0" dirty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/>
                        <a:t>모달창에서</a:t>
                      </a:r>
                      <a:r>
                        <a:rPr lang="ko-KR" altLang="en-US" sz="1300" b="0" u="none" strike="noStrike" cap="none" dirty="0"/>
                        <a:t> 등록한 후기를 확인할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이용후기 관리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세미나존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세미나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 err="1">
                <a:solidFill>
                  <a:schemeClr val="tx1"/>
                </a:solidFill>
              </a:rPr>
              <a:t>밋업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 세미나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 err="1">
                <a:solidFill>
                  <a:schemeClr val="tx1"/>
                </a:solidFill>
              </a:rPr>
              <a:t>밋업명</a:t>
            </a:r>
            <a:r>
              <a:rPr lang="ko-KR" altLang="en-US" sz="1200" dirty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      </a:t>
            </a:r>
            <a:r>
              <a:rPr lang="ko-KR" altLang="en-US" sz="1200" dirty="0">
                <a:solidFill>
                  <a:schemeClr val="tx1"/>
                </a:solidFill>
              </a:rPr>
              <a:t>시간              후기등록여부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670526"/>
              </p:ext>
            </p:extLst>
          </p:nvPr>
        </p:nvGraphicFramePr>
        <p:xfrm>
          <a:off x="8961025" y="162768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이용후기 관리</a:t>
            </a:r>
          </a:p>
        </p:txBody>
      </p:sp>
    </p:spTree>
    <p:extLst>
      <p:ext uri="{BB962C8B-B14F-4D97-AF65-F5344CB8AC3E}">
        <p14:creationId xmlns:p14="http://schemas.microsoft.com/office/powerpoint/2010/main" val="1130318215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854621129"/>
              </p:ext>
            </p:extLst>
          </p:nvPr>
        </p:nvGraphicFramePr>
        <p:xfrm>
          <a:off x="8919582" y="3201506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이용후기 관리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세미나존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세미나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 err="1">
                <a:solidFill>
                  <a:schemeClr val="tx1"/>
                </a:solidFill>
              </a:rPr>
              <a:t>밋업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 세미나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 err="1">
                <a:solidFill>
                  <a:schemeClr val="tx1"/>
                </a:solidFill>
              </a:rPr>
              <a:t>밋업명</a:t>
            </a:r>
            <a:r>
              <a:rPr lang="ko-KR" altLang="en-US" sz="1200" dirty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      </a:t>
            </a:r>
            <a:r>
              <a:rPr lang="ko-KR" altLang="en-US" sz="1200" dirty="0">
                <a:solidFill>
                  <a:schemeClr val="tx1"/>
                </a:solidFill>
              </a:rPr>
              <a:t>시간              후기등록여부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후기 내용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등록하기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083781"/>
              </p:ext>
            </p:extLst>
          </p:nvPr>
        </p:nvGraphicFramePr>
        <p:xfrm>
          <a:off x="9062625" y="220658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작성</a:t>
            </a:r>
          </a:p>
        </p:txBody>
      </p:sp>
    </p:spTree>
    <p:extLst>
      <p:ext uri="{BB962C8B-B14F-4D97-AF65-F5344CB8AC3E}">
        <p14:creationId xmlns:p14="http://schemas.microsoft.com/office/powerpoint/2010/main" val="2393842429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이용후기 관리</a:t>
            </a:r>
          </a:p>
        </p:txBody>
      </p:sp>
      <p:pic>
        <p:nvPicPr>
          <p:cNvPr id="3074" name="Picture 2" descr="C:\Users\ezen-033\Desktop\이용후기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87" y="2034446"/>
            <a:ext cx="7291718" cy="31048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38067" y="2125133"/>
            <a:ext cx="3335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AJAX</a:t>
            </a:r>
            <a:r>
              <a:rPr lang="ko-KR" altLang="en-US" dirty="0"/>
              <a:t>를 통해서 리스트 로딩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세미나존</a:t>
            </a:r>
            <a:r>
              <a:rPr lang="en-US" altLang="ko-KR" dirty="0"/>
              <a:t>, </a:t>
            </a:r>
            <a:r>
              <a:rPr lang="ko-KR" altLang="en-US" dirty="0"/>
              <a:t>세미나</a:t>
            </a:r>
            <a:r>
              <a:rPr lang="en-US" altLang="ko-KR" dirty="0"/>
              <a:t>/</a:t>
            </a:r>
            <a:r>
              <a:rPr lang="ko-KR" altLang="en-US" dirty="0" err="1"/>
              <a:t>밋업에</a:t>
            </a:r>
            <a:r>
              <a:rPr lang="ko-KR" altLang="en-US" dirty="0"/>
              <a:t> 대한 이용후기를 따로 등록할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클릭 시 상세정보 </a:t>
            </a:r>
            <a:r>
              <a:rPr lang="ko-KR" altLang="en-US" dirty="0" err="1"/>
              <a:t>모달창</a:t>
            </a:r>
            <a:r>
              <a:rPr lang="ko-KR" altLang="en-US" dirty="0"/>
              <a:t> 팝업</a:t>
            </a:r>
          </a:p>
        </p:txBody>
      </p:sp>
    </p:spTree>
    <p:extLst>
      <p:ext uri="{BB962C8B-B14F-4D97-AF65-F5344CB8AC3E}">
        <p14:creationId xmlns:p14="http://schemas.microsoft.com/office/powerpoint/2010/main" val="1434705164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이용후기 관리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38067" y="2125133"/>
            <a:ext cx="33358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AJAX</a:t>
            </a:r>
            <a:r>
              <a:rPr lang="ko-KR" altLang="en-US" dirty="0"/>
              <a:t>를 통해서 리스트 로딩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세미나존</a:t>
            </a:r>
            <a:r>
              <a:rPr lang="en-US" altLang="ko-KR" dirty="0"/>
              <a:t>, </a:t>
            </a:r>
            <a:r>
              <a:rPr lang="ko-KR" altLang="en-US" dirty="0"/>
              <a:t>세미나</a:t>
            </a:r>
            <a:r>
              <a:rPr lang="en-US" altLang="ko-KR" dirty="0"/>
              <a:t>/</a:t>
            </a:r>
            <a:r>
              <a:rPr lang="ko-KR" altLang="en-US" dirty="0" err="1"/>
              <a:t>밋업에</a:t>
            </a:r>
            <a:r>
              <a:rPr lang="ko-KR" altLang="en-US" dirty="0"/>
              <a:t> 대한 이용후기를 따로 등록할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클릭 시 상세정보 </a:t>
            </a:r>
            <a:r>
              <a:rPr lang="ko-KR" altLang="en-US" dirty="0" err="1"/>
              <a:t>모달창</a:t>
            </a:r>
            <a:r>
              <a:rPr lang="ko-KR" altLang="en-US" dirty="0"/>
              <a:t> 팝업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이용후기를 작성하여 저장가능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098" name="Picture 2" descr="C:\Users\ezen-033\Desktop\클릭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639123"/>
            <a:ext cx="7354897" cy="42716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523637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이용후기 관리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30847" y="2984532"/>
            <a:ext cx="4066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AJAX</a:t>
            </a:r>
            <a:r>
              <a:rPr lang="ko-KR" altLang="en-US" dirty="0"/>
              <a:t>를 사용하여 데이터를 불러올 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조인하는 테이블의 수가 많아지는 경우</a:t>
            </a:r>
            <a:r>
              <a:rPr lang="en-US" altLang="ko-KR" dirty="0"/>
              <a:t>, </a:t>
            </a:r>
            <a:r>
              <a:rPr lang="ko-KR" altLang="en-US" dirty="0"/>
              <a:t>새로운 </a:t>
            </a:r>
            <a:r>
              <a:rPr lang="en-US" altLang="ko-KR" dirty="0"/>
              <a:t>VO</a:t>
            </a:r>
            <a:r>
              <a:rPr lang="ko-KR" altLang="en-US" dirty="0"/>
              <a:t>를 만들지 않고 </a:t>
            </a:r>
            <a:r>
              <a:rPr lang="en-US" altLang="ko-KR" dirty="0" err="1"/>
              <a:t>HashMap</a:t>
            </a:r>
            <a:r>
              <a:rPr lang="ko-KR" altLang="en-US" dirty="0"/>
              <a:t>을 사용해서 </a:t>
            </a:r>
            <a:endParaRPr lang="en-US" altLang="ko-KR" dirty="0"/>
          </a:p>
          <a:p>
            <a:r>
              <a:rPr lang="en-US" altLang="ko-KR" dirty="0"/>
              <a:t>String – String </a:t>
            </a:r>
            <a:r>
              <a:rPr lang="ko-KR" altLang="en-US" dirty="0"/>
              <a:t>끼리 </a:t>
            </a:r>
            <a:r>
              <a:rPr lang="ko-KR" altLang="en-US" dirty="0" err="1"/>
              <a:t>매핑하여</a:t>
            </a:r>
            <a:r>
              <a:rPr lang="ko-KR" altLang="en-US" dirty="0"/>
              <a:t> 사용</a:t>
            </a:r>
          </a:p>
        </p:txBody>
      </p:sp>
      <p:pic>
        <p:nvPicPr>
          <p:cNvPr id="5122" name="Picture 2" descr="C:\Users\ezen-033\Desktop\조인이 많아지는 경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35" y="2984532"/>
            <a:ext cx="7244309" cy="36211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zen-033\Desktop\조인이많아지는경우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2567407"/>
            <a:ext cx="7555752" cy="2190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ezen-033\Desktop\조인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35" y="1770063"/>
            <a:ext cx="7672777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8542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72046755"/>
              </p:ext>
            </p:extLst>
          </p:nvPr>
        </p:nvGraphicFramePr>
        <p:xfrm>
          <a:off x="8826450" y="2476065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/>
                        <a:t>프로필 관리를 위한 메뉴로 클릭 시 </a:t>
                      </a:r>
                      <a:r>
                        <a:rPr lang="ko-KR" altLang="en-US" sz="1100" b="0" u="none" strike="noStrike" cap="none" dirty="0" err="1"/>
                        <a:t>팝업창</a:t>
                      </a:r>
                      <a:r>
                        <a:rPr lang="ko-KR" altLang="en-US" sz="1100" b="0" u="none" strike="noStrike" cap="none" dirty="0"/>
                        <a:t> 생성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호스트를 위한 장소선택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시간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세미나 이름을 확인할 수 있다</a:t>
                      </a:r>
                      <a:r>
                        <a:rPr lang="en-US" altLang="ko-KR" sz="11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/>
                        <a:t>밋업</a:t>
                      </a:r>
                      <a:r>
                        <a:rPr lang="ko-KR" altLang="en-US" sz="1100" b="0" u="none" strike="noStrike" cap="none" dirty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 err="1"/>
                        <a:t>밋업에</a:t>
                      </a:r>
                      <a:r>
                        <a:rPr lang="ko-KR" altLang="en-US" sz="1100" b="0" u="none" strike="noStrike" cap="none" dirty="0"/>
                        <a:t> 대한 장소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시간</a:t>
                      </a:r>
                      <a:r>
                        <a:rPr lang="en-US" altLang="ko-KR" sz="1100" b="0" u="none" strike="noStrike" cap="none" dirty="0"/>
                        <a:t>,</a:t>
                      </a:r>
                      <a:r>
                        <a:rPr lang="en-US" altLang="ko-KR" sz="1100" b="0" u="none" strike="noStrike" cap="none" baseline="0" dirty="0"/>
                        <a:t> </a:t>
                      </a:r>
                      <a:r>
                        <a:rPr lang="ko-KR" altLang="en-US" sz="1100" b="0" u="none" strike="noStrike" cap="none" baseline="0" dirty="0"/>
                        <a:t>이름 등을 확인할 </a:t>
                      </a:r>
                      <a:r>
                        <a:rPr lang="ko-KR" altLang="en-US" sz="1100" b="0" u="none" strike="noStrike" cap="none" baseline="0" dirty="0" err="1"/>
                        <a:t>수있다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/>
                        <a:t>문의</a:t>
                      </a:r>
                      <a:r>
                        <a:rPr lang="ko-KR" altLang="en-US" sz="1100" b="0" u="none" strike="noStrike" cap="none" baseline="0" dirty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/>
                        <a:t>QnA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장소에 대한 </a:t>
                      </a:r>
                      <a:r>
                        <a:rPr lang="en-US" altLang="ko-KR" sz="1100" b="0" u="none" strike="noStrike" cap="none" baseline="0" dirty="0" err="1"/>
                        <a:t>QnA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세미나에 관한 </a:t>
                      </a:r>
                      <a:r>
                        <a:rPr lang="en-US" altLang="ko-KR" sz="1100" b="0" u="none" strike="noStrike" cap="none" baseline="0" dirty="0" err="1"/>
                        <a:t>QnA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 err="1"/>
                        <a:t>밋업에</a:t>
                      </a:r>
                      <a:r>
                        <a:rPr lang="ko-KR" altLang="en-US" sz="1100" b="0" u="none" strike="noStrike" cap="none" baseline="0" dirty="0"/>
                        <a:t> 관한 </a:t>
                      </a:r>
                      <a:r>
                        <a:rPr lang="en-US" altLang="ko-KR" sz="1100" b="0" u="none" strike="noStrike" cap="none" baseline="0" dirty="0" err="1"/>
                        <a:t>QnA</a:t>
                      </a:r>
                      <a:r>
                        <a:rPr lang="ko-KR" altLang="en-US" sz="1100" b="0" u="none" strike="noStrike" cap="none" baseline="0" dirty="0"/>
                        <a:t>로 이루어져 있다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/>
                        <a:t>이용후기를 관리하는 페이지로 이동하며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이용후기는 </a:t>
                      </a:r>
                      <a:r>
                        <a:rPr lang="ko-KR" altLang="en-US" sz="1100" b="0" u="none" strike="noStrike" cap="none" dirty="0" err="1"/>
                        <a:t>세미나존</a:t>
                      </a:r>
                      <a:r>
                        <a:rPr lang="en-US" altLang="ko-KR" sz="1100" b="0" u="none" strike="noStrike" cap="none" dirty="0"/>
                        <a:t>,</a:t>
                      </a:r>
                      <a:r>
                        <a:rPr lang="en-US" altLang="ko-KR" sz="1100" b="0" u="none" strike="noStrike" cap="none" baseline="0" dirty="0"/>
                        <a:t> </a:t>
                      </a:r>
                      <a:r>
                        <a:rPr lang="ko-KR" altLang="en-US" sz="1100" b="0" u="none" strike="noStrike" cap="none" baseline="0" dirty="0"/>
                        <a:t>세미나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 err="1"/>
                        <a:t>밋업에</a:t>
                      </a:r>
                      <a:r>
                        <a:rPr lang="ko-KR" altLang="en-US" sz="1100" b="0" u="none" strike="noStrike" cap="none" baseline="0" dirty="0"/>
                        <a:t> 관한 후기로 총 </a:t>
                      </a:r>
                      <a:r>
                        <a:rPr lang="en-US" altLang="ko-KR" sz="1100" b="0" u="none" strike="noStrike" cap="none" baseline="0" dirty="0"/>
                        <a:t>3</a:t>
                      </a:r>
                      <a:r>
                        <a:rPr lang="ko-KR" altLang="en-US" sz="1100" b="0" u="none" strike="noStrike" cap="none" baseline="0" dirty="0"/>
                        <a:t>가지 종류가 </a:t>
                      </a:r>
                      <a:r>
                        <a:rPr lang="ko-KR" altLang="en-US" sz="1100" b="0" u="none" strike="noStrike" cap="none" baseline="0" dirty="0" err="1"/>
                        <a:t>존재하낟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프로필이미지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아이디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u="sng" dirty="0"/>
              <a:t>프로필 관리</a:t>
            </a:r>
            <a:endParaRPr lang="en-US" altLang="ko-KR" sz="1400" u="sng" dirty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예약 리스트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밋업</a:t>
            </a:r>
            <a:r>
              <a:rPr lang="ko-KR" altLang="en-US" sz="1200" dirty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리스트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문의 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이용후기 관리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663235"/>
              </p:ext>
            </p:extLst>
          </p:nvPr>
        </p:nvGraphicFramePr>
        <p:xfrm>
          <a:off x="9088025" y="1402546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2459727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57" y="1498600"/>
            <a:ext cx="2801004" cy="495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05600" y="1896533"/>
            <a:ext cx="332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Linear </a:t>
            </a:r>
            <a:r>
              <a:rPr lang="ko-KR" altLang="en-US" dirty="0"/>
              <a:t>레이아웃을 통해</a:t>
            </a:r>
            <a:endParaRPr lang="en-US" altLang="ko-KR" dirty="0"/>
          </a:p>
          <a:p>
            <a:r>
              <a:rPr lang="ko-KR" altLang="en-US" dirty="0" err="1"/>
              <a:t>마이페이지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r>
              <a:rPr lang="ko-KR" altLang="en-US" dirty="0"/>
              <a:t> 화면 작성</a:t>
            </a:r>
          </a:p>
        </p:txBody>
      </p:sp>
    </p:spTree>
    <p:extLst>
      <p:ext uri="{BB962C8B-B14F-4D97-AF65-F5344CB8AC3E}">
        <p14:creationId xmlns:p14="http://schemas.microsoft.com/office/powerpoint/2010/main" val="3760327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>
                  <a:solidFill>
                    <a:srgbClr val="704DE4"/>
                  </a:solidFill>
                </a:rPr>
                <a:t>개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/>
                <a:t>질문작성하기</a:t>
              </a: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061347560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세미나에 대해 궁금한 것을 물어 볼 수 </a:t>
                      </a:r>
                      <a:r>
                        <a:rPr lang="ko-KR" altLang="en-US" sz="1200" baseline="0" dirty="0" err="1"/>
                        <a:t>있</a:t>
                      </a:r>
                      <a:r>
                        <a:rPr lang="ko-KR" altLang="en-US" sz="1200" baseline="0" dirty="0"/>
                        <a:t> 는 공간으로 주최자만 </a:t>
                      </a:r>
                      <a:r>
                        <a:rPr lang="ko-KR" altLang="en-US" sz="1200" baseline="0" dirty="0" err="1"/>
                        <a:t>답글을</a:t>
                      </a:r>
                      <a:r>
                        <a:rPr lang="ko-KR" altLang="en-US" sz="1200" baseline="0" dirty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302003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548447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586867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55956425"/>
              </p:ext>
            </p:extLst>
          </p:nvPr>
        </p:nvGraphicFramePr>
        <p:xfrm>
          <a:off x="8699449" y="338556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세미나 예약</a:t>
                      </a:r>
                      <a:r>
                        <a:rPr lang="ko-KR" altLang="en-US" sz="1300" b="0" u="none" strike="noStrike" cap="none" baseline="0" dirty="0"/>
                        <a:t> 리스트를 확인할 수 있음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참여하는 세미나인지 볼 수 있음</a:t>
                      </a:r>
                      <a:r>
                        <a:rPr lang="en-US" altLang="ko-KR" sz="1300" b="0" u="none" strike="noStrike" cap="none" baseline="0" dirty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세미나 예약 리스트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478306" y="2082613"/>
            <a:ext cx="1541929" cy="886378"/>
            <a:chOff x="5585012" y="2095495"/>
            <a:chExt cx="1541929" cy="886378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>
                    <a:solidFill>
                      <a:schemeClr val="tx1"/>
                    </a:solidFill>
                  </a:rPr>
                  <a:t>주최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</a:rPr>
                <a:t>주최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ko-KR" altLang="en-US" sz="1400" dirty="0">
                  <a:solidFill>
                    <a:schemeClr val="tx1"/>
                  </a:solidFill>
                </a:rPr>
                <a:t>참여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>
                  <a:solidFill>
                    <a:schemeClr val="tx1"/>
                  </a:solidFill>
                </a:rPr>
                <a:t>시간  신청자 수      결제상태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236923"/>
              </p:ext>
            </p:extLst>
          </p:nvPr>
        </p:nvGraphicFramePr>
        <p:xfrm>
          <a:off x="8935624" y="211420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</a:p>
        </p:txBody>
      </p:sp>
    </p:spTree>
    <p:extLst>
      <p:ext uri="{BB962C8B-B14F-4D97-AF65-F5344CB8AC3E}">
        <p14:creationId xmlns:p14="http://schemas.microsoft.com/office/powerpoint/2010/main" val="6771865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65775848"/>
              </p:ext>
            </p:extLst>
          </p:nvPr>
        </p:nvGraphicFramePr>
        <p:xfrm>
          <a:off x="8741782" y="3505079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/>
                <a:t>세미나명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/>
                <a:t>장소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시간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날짜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신청자 수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결제상태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수정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취소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961106"/>
              </p:ext>
            </p:extLst>
          </p:nvPr>
        </p:nvGraphicFramePr>
        <p:xfrm>
          <a:off x="8630824" y="231995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675039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41789134"/>
              </p:ext>
            </p:extLst>
          </p:nvPr>
        </p:nvGraphicFramePr>
        <p:xfrm>
          <a:off x="8817981" y="335219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게스트는 참여를 취소할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/>
                <a:t>세미나명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/>
                <a:t>장소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시간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날짜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신청자 수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결제상태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취소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567289"/>
              </p:ext>
            </p:extLst>
          </p:nvPr>
        </p:nvGraphicFramePr>
        <p:xfrm>
          <a:off x="8723957" y="1985449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426406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</a:p>
        </p:txBody>
      </p:sp>
      <p:pic>
        <p:nvPicPr>
          <p:cNvPr id="1026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0" y="1524000"/>
            <a:ext cx="2795595" cy="494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36065" y="1524000"/>
            <a:ext cx="54864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리싸이클러</a:t>
            </a:r>
            <a:r>
              <a:rPr lang="ko-KR" altLang="en-US" dirty="0"/>
              <a:t> </a:t>
            </a:r>
            <a:r>
              <a:rPr lang="ko-KR" altLang="en-US" dirty="0" err="1"/>
              <a:t>뷰</a:t>
            </a:r>
            <a:r>
              <a:rPr lang="ko-KR" altLang="en-US" dirty="0"/>
              <a:t> 사용</a:t>
            </a:r>
            <a:endParaRPr lang="en-US" altLang="ko-KR" dirty="0"/>
          </a:p>
          <a:p>
            <a:r>
              <a:rPr lang="en-US" altLang="ko-KR" dirty="0" err="1"/>
              <a:t>StringRequest</a:t>
            </a:r>
            <a:r>
              <a:rPr lang="en-US" altLang="ko-KR" dirty="0"/>
              <a:t> </a:t>
            </a:r>
            <a:r>
              <a:rPr lang="ko-KR" altLang="en-US" dirty="0"/>
              <a:t>객체를 사용하여 서버와 연동하여 리스트 생성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스크롤이 </a:t>
            </a:r>
            <a:r>
              <a:rPr lang="ko-KR" altLang="en-US" dirty="0" err="1"/>
              <a:t>리싸이클러</a:t>
            </a:r>
            <a:r>
              <a:rPr lang="ko-KR" altLang="en-US" dirty="0"/>
              <a:t> </a:t>
            </a:r>
            <a:r>
              <a:rPr lang="ko-KR" altLang="en-US" dirty="0" err="1"/>
              <a:t>뷰의</a:t>
            </a:r>
            <a:r>
              <a:rPr lang="ko-KR" altLang="en-US" dirty="0"/>
              <a:t> </a:t>
            </a:r>
            <a:r>
              <a:rPr lang="ko-KR" altLang="en-US" dirty="0" err="1"/>
              <a:t>끝단에</a:t>
            </a:r>
            <a:r>
              <a:rPr lang="ko-KR" altLang="en-US" dirty="0"/>
              <a:t> 닿으면 다음 페이지를 </a:t>
            </a:r>
            <a:r>
              <a:rPr lang="ko-KR" altLang="en-US" dirty="0" err="1"/>
              <a:t>로드하여</a:t>
            </a:r>
            <a:r>
              <a:rPr lang="ko-KR" altLang="en-US" dirty="0"/>
              <a:t> </a:t>
            </a:r>
            <a:r>
              <a:rPr lang="ko-KR" altLang="en-US" dirty="0" err="1"/>
              <a:t>페이징</a:t>
            </a:r>
            <a:r>
              <a:rPr lang="ko-KR" altLang="en-US" dirty="0"/>
              <a:t> 구현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7" name="Picture 3" descr="C:\Users\ezen-033\Desktop\세미나예약리스트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753" y="3996796"/>
            <a:ext cx="6378048" cy="2214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783777" y="5029200"/>
            <a:ext cx="3169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스크롤이 </a:t>
            </a:r>
            <a:r>
              <a:rPr lang="ko-KR" altLang="en-US" dirty="0" err="1"/>
              <a:t>리싸이클러</a:t>
            </a:r>
            <a:r>
              <a:rPr lang="ko-KR" altLang="en-US" dirty="0"/>
              <a:t> </a:t>
            </a:r>
            <a:r>
              <a:rPr lang="ko-KR" altLang="en-US" dirty="0" err="1"/>
              <a:t>뷰</a:t>
            </a:r>
            <a:r>
              <a:rPr lang="ko-KR" altLang="en-US" dirty="0"/>
              <a:t> 끝에 닿으면 서버에 요청을 보내는 코드</a:t>
            </a:r>
          </a:p>
        </p:txBody>
      </p:sp>
    </p:spTree>
    <p:extLst>
      <p:ext uri="{BB962C8B-B14F-4D97-AF65-F5344CB8AC3E}">
        <p14:creationId xmlns:p14="http://schemas.microsoft.com/office/powerpoint/2010/main" val="132922470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54518348"/>
              </p:ext>
            </p:extLst>
          </p:nvPr>
        </p:nvGraphicFramePr>
        <p:xfrm>
          <a:off x="8775649" y="346713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세미나 예약</a:t>
                      </a:r>
                      <a:r>
                        <a:rPr lang="ko-KR" altLang="en-US" sz="1300" b="0" u="none" strike="noStrike" cap="none" baseline="0" dirty="0"/>
                        <a:t> 리스트를 확인할 수 있음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참여하는 세미나인지 볼 수 있음</a:t>
                      </a:r>
                      <a:r>
                        <a:rPr lang="en-US" altLang="ko-KR" sz="1300" b="0" u="none" strike="noStrike" cap="none" baseline="0" dirty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밋업</a:t>
            </a:r>
            <a:r>
              <a:rPr lang="ko-KR" altLang="en-US" dirty="0"/>
              <a:t> 예약 리스트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</a:rPr>
                <a:t>주최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주최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참여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      </a:t>
              </a:r>
              <a:r>
                <a:rPr lang="ko-KR" altLang="en-US" sz="1200" dirty="0">
                  <a:solidFill>
                    <a:schemeClr val="tx1"/>
                  </a:solidFill>
                </a:rPr>
                <a:t>시간          신청자 수          결제상태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655398"/>
              </p:ext>
            </p:extLst>
          </p:nvPr>
        </p:nvGraphicFramePr>
        <p:xfrm>
          <a:off x="8723957" y="212590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예약 리스트</a:t>
            </a:r>
          </a:p>
        </p:txBody>
      </p:sp>
    </p:spTree>
    <p:extLst>
      <p:ext uri="{BB962C8B-B14F-4D97-AF65-F5344CB8AC3E}">
        <p14:creationId xmlns:p14="http://schemas.microsoft.com/office/powerpoint/2010/main" val="342445662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48566574"/>
              </p:ext>
            </p:extLst>
          </p:nvPr>
        </p:nvGraphicFramePr>
        <p:xfrm>
          <a:off x="8775649" y="346713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세미나 예약</a:t>
                      </a:r>
                      <a:r>
                        <a:rPr lang="ko-KR" altLang="en-US" sz="1300" b="0" u="none" strike="noStrike" cap="none" baseline="0" dirty="0"/>
                        <a:t> 리스트를 확인할 수 있음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참여하는 세미나인지 볼 수 있음</a:t>
                      </a:r>
                      <a:r>
                        <a:rPr lang="en-US" altLang="ko-KR" sz="1300" b="0" u="none" strike="noStrike" cap="none" baseline="0" dirty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밋업</a:t>
            </a:r>
            <a:r>
              <a:rPr lang="ko-KR" altLang="en-US" dirty="0"/>
              <a:t> 예약 리스트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</a:rPr>
                <a:t>주최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주최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참여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      </a:t>
              </a:r>
              <a:r>
                <a:rPr lang="ko-KR" altLang="en-US" sz="1200" dirty="0">
                  <a:solidFill>
                    <a:schemeClr val="tx1"/>
                  </a:solidFill>
                </a:rPr>
                <a:t>시간          신청자 수          결제상태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009006"/>
              </p:ext>
            </p:extLst>
          </p:nvPr>
        </p:nvGraphicFramePr>
        <p:xfrm>
          <a:off x="8723957" y="212590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예약 리스트</a:t>
            </a:r>
          </a:p>
        </p:txBody>
      </p:sp>
    </p:spTree>
    <p:extLst>
      <p:ext uri="{BB962C8B-B14F-4D97-AF65-F5344CB8AC3E}">
        <p14:creationId xmlns:p14="http://schemas.microsoft.com/office/powerpoint/2010/main" val="2395223996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81002593"/>
              </p:ext>
            </p:extLst>
          </p:nvPr>
        </p:nvGraphicFramePr>
        <p:xfrm>
          <a:off x="8868781" y="347382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밋업</a:t>
                      </a:r>
                      <a:r>
                        <a:rPr lang="ko-KR" altLang="en-US" sz="1300" b="0" u="none" strike="noStrike" cap="none" dirty="0"/>
                        <a:t> 참여를 취소할 수도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/>
                <a:t>세미나명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/>
                <a:t>장소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시간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날짜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신청자 수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결제상태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09871" y="5414682"/>
              <a:ext cx="896658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취소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646420"/>
              </p:ext>
            </p:extLst>
          </p:nvPr>
        </p:nvGraphicFramePr>
        <p:xfrm>
          <a:off x="8774757" y="19945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예약 리스트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상세</a:t>
            </a:r>
          </a:p>
        </p:txBody>
      </p:sp>
    </p:spTree>
    <p:extLst>
      <p:ext uri="{BB962C8B-B14F-4D97-AF65-F5344CB8AC3E}">
        <p14:creationId xmlns:p14="http://schemas.microsoft.com/office/powerpoint/2010/main" val="3217444490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52289956"/>
              </p:ext>
            </p:extLst>
          </p:nvPr>
        </p:nvGraphicFramePr>
        <p:xfrm>
          <a:off x="8741781" y="3197678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 err="1"/>
                        <a:t>수있다</a:t>
                      </a:r>
                      <a:r>
                        <a:rPr lang="en-US" altLang="ko-KR" sz="1300" b="0" u="none" strike="noStrike" cap="none" baseline="0" dirty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문의사항 관리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327331" y="1784624"/>
            <a:ext cx="1541929" cy="1314450"/>
            <a:chOff x="5272238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>
                    <a:solidFill>
                      <a:schemeClr val="tx1"/>
                    </a:solidFill>
                  </a:rPr>
                  <a:t>세미나존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>
                  <a:solidFill>
                    <a:schemeClr val="tx1"/>
                  </a:solidFill>
                </a:rPr>
                <a:t>QnA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ko-KR" altLang="en-US" sz="1400" dirty="0" err="1">
                  <a:solidFill>
                    <a:schemeClr val="tx1"/>
                  </a:solidFill>
                </a:rPr>
                <a:t>세미나존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ko-KR" altLang="en-US" sz="1400" dirty="0">
                  <a:solidFill>
                    <a:schemeClr val="tx1"/>
                  </a:solidFill>
                </a:rPr>
                <a:t>세미나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ko-KR" altLang="en-US" sz="1400" dirty="0" err="1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>
                    <a:solidFill>
                      <a:schemeClr val="tx1"/>
                    </a:solidFill>
                  </a:rPr>
                  <a:t>문의 한 것</a:t>
                </a: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ko-KR" altLang="en-US" sz="1400" dirty="0">
                  <a:solidFill>
                    <a:schemeClr val="tx1"/>
                  </a:solidFill>
                </a:rPr>
                <a:t>문의 받은 것</a:t>
              </a: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921874"/>
              </p:ext>
            </p:extLst>
          </p:nvPr>
        </p:nvGraphicFramePr>
        <p:xfrm>
          <a:off x="8690090" y="1635260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관리</a:t>
            </a:r>
          </a:p>
        </p:txBody>
      </p:sp>
    </p:spTree>
    <p:extLst>
      <p:ext uri="{BB962C8B-B14F-4D97-AF65-F5344CB8AC3E}">
        <p14:creationId xmlns:p14="http://schemas.microsoft.com/office/powerpoint/2010/main" val="71297037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관리</a:t>
            </a:r>
          </a:p>
        </p:txBody>
      </p:sp>
      <p:pic>
        <p:nvPicPr>
          <p:cNvPr id="2050" name="Picture 2" descr="C:\Users\ezen-033\Desktop\문의사항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41" y="1126066"/>
            <a:ext cx="3223045" cy="565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41799" y="1363133"/>
            <a:ext cx="6409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세미나 클릭 시</a:t>
            </a:r>
            <a:r>
              <a:rPr lang="en-US" altLang="ko-KR" dirty="0"/>
              <a:t>, </a:t>
            </a:r>
            <a:r>
              <a:rPr lang="ko-KR" altLang="en-US" dirty="0"/>
              <a:t>세미나에 대한 문의 내용을 불러옴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세미나존</a:t>
            </a:r>
            <a:r>
              <a:rPr lang="ko-KR" altLang="en-US" dirty="0"/>
              <a:t> 클릭 시</a:t>
            </a:r>
            <a:r>
              <a:rPr lang="en-US" altLang="ko-KR" dirty="0"/>
              <a:t>, </a:t>
            </a:r>
            <a:r>
              <a:rPr lang="ko-KR" altLang="en-US" dirty="0" err="1"/>
              <a:t>세미나존에</a:t>
            </a:r>
            <a:r>
              <a:rPr lang="ko-KR" altLang="en-US" dirty="0"/>
              <a:t> 대한 문의 내용을 불러옴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1" name="Picture 3" descr="C:\Users\ezen-033\Desktop\문의사항리스트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167" y="3064933"/>
            <a:ext cx="4230037" cy="35522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250266" y="2141603"/>
            <a:ext cx="6007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리싸이클러뷰</a:t>
            </a:r>
            <a:r>
              <a:rPr lang="ko-KR" altLang="en-US" dirty="0"/>
              <a:t> 내부에 리스트가 버튼을 클릭할 때마다 초기화하고 새로 내용을 불러와야 하기 때문에</a:t>
            </a:r>
            <a:r>
              <a:rPr lang="en-US" altLang="ko-KR" dirty="0"/>
              <a:t>, </a:t>
            </a:r>
            <a:r>
              <a:rPr lang="ko-KR" altLang="en-US" dirty="0"/>
              <a:t>클릭 시</a:t>
            </a:r>
            <a:r>
              <a:rPr lang="en-US" altLang="ko-KR" dirty="0"/>
              <a:t>, </a:t>
            </a:r>
            <a:r>
              <a:rPr lang="ko-KR" altLang="en-US" dirty="0"/>
              <a:t>마다 어댑터 새로 생성</a:t>
            </a:r>
          </a:p>
        </p:txBody>
      </p:sp>
    </p:spTree>
    <p:extLst>
      <p:ext uri="{BB962C8B-B14F-4D97-AF65-F5344CB8AC3E}">
        <p14:creationId xmlns:p14="http://schemas.microsoft.com/office/powerpoint/2010/main" val="1063898448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24825101"/>
              </p:ext>
            </p:extLst>
          </p:nvPr>
        </p:nvGraphicFramePr>
        <p:xfrm>
          <a:off x="8902648" y="322093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>
                    <a:solidFill>
                      <a:schemeClr val="tx1"/>
                    </a:solidFill>
                  </a:rPr>
                  <a:t>세미나존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>
                  <a:solidFill>
                    <a:schemeClr val="tx1"/>
                  </a:solidFill>
                </a:rPr>
                <a:t>QnA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ko-KR" altLang="en-US" sz="1400" dirty="0" err="1">
                  <a:solidFill>
                    <a:schemeClr val="tx1"/>
                  </a:solidFill>
                </a:rPr>
                <a:t>세미나존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ko-KR" altLang="en-US" sz="1400" dirty="0">
                  <a:solidFill>
                    <a:schemeClr val="tx1"/>
                  </a:solidFill>
                </a:rPr>
                <a:t>세미나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ko-KR" altLang="en-US" sz="1400" dirty="0" err="1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제목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시간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날짜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답변내용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확인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내용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문의 대상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139674"/>
              </p:ext>
            </p:extLst>
          </p:nvPr>
        </p:nvGraphicFramePr>
        <p:xfrm>
          <a:off x="8766290" y="173981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상세</a:t>
            </a:r>
          </a:p>
        </p:txBody>
      </p:sp>
    </p:spTree>
    <p:extLst>
      <p:ext uri="{BB962C8B-B14F-4D97-AF65-F5344CB8AC3E}">
        <p14:creationId xmlns:p14="http://schemas.microsoft.com/office/powerpoint/2010/main" val="1871308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082" y="1359242"/>
            <a:ext cx="3206966" cy="3674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99" y="1392195"/>
            <a:ext cx="2897522" cy="364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258962" y="2906470"/>
            <a:ext cx="547769" cy="431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958" y="5445104"/>
            <a:ext cx="4050571" cy="12130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40590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14482694"/>
              </p:ext>
            </p:extLst>
          </p:nvPr>
        </p:nvGraphicFramePr>
        <p:xfrm>
          <a:off x="8894182" y="3280785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문의사항 관리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385598" y="1692068"/>
            <a:ext cx="1541929" cy="1314450"/>
            <a:chOff x="5119833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>
                    <a:solidFill>
                      <a:schemeClr val="tx1"/>
                    </a:solidFill>
                  </a:rPr>
                  <a:t>세미나존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>
                  <a:solidFill>
                    <a:schemeClr val="tx1"/>
                  </a:solidFill>
                </a:rPr>
                <a:t>QnA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ko-KR" altLang="en-US" sz="1400" dirty="0" err="1">
                  <a:solidFill>
                    <a:schemeClr val="tx1"/>
                  </a:solidFill>
                </a:rPr>
                <a:t>세미나존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ko-KR" altLang="en-US" sz="1400" dirty="0">
                  <a:solidFill>
                    <a:schemeClr val="tx1"/>
                  </a:solidFill>
                </a:rPr>
                <a:t>세미나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ko-KR" altLang="en-US" sz="1400" dirty="0" err="1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</a:rPr>
                <a:t>         답변상태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것</a:t>
                </a: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ko-KR" altLang="en-US" sz="1400" dirty="0">
                  <a:solidFill>
                    <a:schemeClr val="tx1"/>
                  </a:solidFill>
                </a:rPr>
                <a:t>문의 받은 것</a:t>
              </a: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19786"/>
              </p:ext>
            </p:extLst>
          </p:nvPr>
        </p:nvGraphicFramePr>
        <p:xfrm>
          <a:off x="8757824" y="2086278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495858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1732476"/>
              </p:ext>
            </p:extLst>
          </p:nvPr>
        </p:nvGraphicFramePr>
        <p:xfrm>
          <a:off x="8834915" y="3311317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상세 문의 내용을 보여주는 페이지이다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문의를 받은 경우 답변하기 버튼이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>
                    <a:solidFill>
                      <a:schemeClr val="tx1"/>
                    </a:solidFill>
                  </a:rPr>
                  <a:t>세미나존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>
                  <a:solidFill>
                    <a:schemeClr val="tx1"/>
                  </a:solidFill>
                </a:rPr>
                <a:t>QnA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ko-KR" altLang="en-US" sz="1400" dirty="0" err="1">
                  <a:solidFill>
                    <a:schemeClr val="tx1"/>
                  </a:solidFill>
                </a:rPr>
                <a:t>세미나존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ko-KR" altLang="en-US" sz="1400" dirty="0">
                  <a:solidFill>
                    <a:schemeClr val="tx1"/>
                  </a:solidFill>
                </a:rPr>
                <a:t>세미나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ko-KR" altLang="en-US" sz="1400" dirty="0" err="1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제목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날짜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시간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문의 대상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내용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답변내용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답변하기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680805"/>
              </p:ext>
            </p:extLst>
          </p:nvPr>
        </p:nvGraphicFramePr>
        <p:xfrm>
          <a:off x="8774757" y="201997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상세</a:t>
            </a:r>
          </a:p>
        </p:txBody>
      </p:sp>
    </p:spTree>
    <p:extLst>
      <p:ext uri="{BB962C8B-B14F-4D97-AF65-F5344CB8AC3E}">
        <p14:creationId xmlns:p14="http://schemas.microsoft.com/office/powerpoint/2010/main" val="206548663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17969739"/>
              </p:ext>
            </p:extLst>
          </p:nvPr>
        </p:nvGraphicFramePr>
        <p:xfrm>
          <a:off x="8860315" y="348000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세미나존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세미나</a:t>
                      </a:r>
                      <a:r>
                        <a:rPr lang="en-US" altLang="ko-KR" sz="1300" b="0" u="none" strike="noStrike" cap="none" dirty="0"/>
                        <a:t>/</a:t>
                      </a:r>
                      <a:r>
                        <a:rPr lang="ko-KR" altLang="en-US" sz="1300" b="0" u="none" strike="noStrike" cap="none" dirty="0" err="1"/>
                        <a:t>밋업에</a:t>
                      </a:r>
                      <a:r>
                        <a:rPr lang="ko-KR" altLang="en-US" sz="1300" b="0" u="none" strike="noStrike" cap="none" dirty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수 있다</a:t>
                      </a:r>
                      <a:r>
                        <a:rPr lang="en-US" altLang="ko-KR" sz="1300" b="0" u="none" strike="noStrike" cap="none" baseline="0" dirty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이용후기 관리</a:t>
              </a: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0965" y="1801874"/>
              <a:ext cx="1541929" cy="880788"/>
              <a:chOff x="5585012" y="2095495"/>
              <a:chExt cx="1541929" cy="88078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>
                    <a:solidFill>
                      <a:schemeClr val="tx1"/>
                    </a:solidFill>
                  </a:rPr>
                  <a:t>세미나존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  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시간    후기등록여부</a:t>
                </a: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8</a:t>
                </a:r>
                <a:endParaRPr lang="ko-KR" altLang="en-US" dirty="0"/>
              </a:p>
            </p:txBody>
          </p:sp>
        </p:grp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824876"/>
              </p:ext>
            </p:extLst>
          </p:nvPr>
        </p:nvGraphicFramePr>
        <p:xfrm>
          <a:off x="8808624" y="215725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이용후기 관리</a:t>
            </a:r>
          </a:p>
        </p:txBody>
      </p:sp>
    </p:spTree>
    <p:extLst>
      <p:ext uri="{BB962C8B-B14F-4D97-AF65-F5344CB8AC3E}">
        <p14:creationId xmlns:p14="http://schemas.microsoft.com/office/powerpoint/2010/main" val="304614343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267733118"/>
              </p:ext>
            </p:extLst>
          </p:nvPr>
        </p:nvGraphicFramePr>
        <p:xfrm>
          <a:off x="8792581" y="3709128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/>
                        <a:t>,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dirty="0"/>
                        <a:t>내용만 입력하여 등록할 수 있다</a:t>
                      </a:r>
                      <a:r>
                        <a:rPr lang="en-US" altLang="ko-KR" sz="1300" b="0" u="none" strike="noStrike" cap="none" dirty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이미 후기가 등록된 경우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등록하기 버튼</a:t>
                      </a:r>
                      <a:r>
                        <a:rPr lang="ko-KR" altLang="en-US" sz="1300" b="0" u="none" strike="noStrike" cap="none" baseline="0" dirty="0"/>
                        <a:t> 위치에 </a:t>
                      </a:r>
                      <a:r>
                        <a:rPr lang="en-US" altLang="ko-KR" sz="1300" b="0" u="none" strike="noStrike" cap="none" baseline="0" dirty="0"/>
                        <a:t>‘</a:t>
                      </a:r>
                      <a:r>
                        <a:rPr lang="ko-KR" altLang="en-US" sz="1300" b="0" u="none" strike="noStrike" cap="none" baseline="0" dirty="0"/>
                        <a:t>이미 후기를 등록하였습니다</a:t>
                      </a:r>
                      <a:r>
                        <a:rPr lang="en-US" altLang="ko-KR" sz="1300" b="0" u="none" strike="noStrike" cap="none" baseline="0" dirty="0"/>
                        <a:t>.’ </a:t>
                      </a:r>
                      <a:r>
                        <a:rPr lang="ko-KR" altLang="en-US" sz="1300" b="0" u="none" strike="noStrike" cap="none" baseline="0" dirty="0"/>
                        <a:t>문구가 표시된다</a:t>
                      </a:r>
                      <a:r>
                        <a:rPr lang="en-US" altLang="ko-KR" sz="1300" b="0" u="none" strike="noStrike" cap="none" baseline="0" dirty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후기 내용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등록하기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411724"/>
              </p:ext>
            </p:extLst>
          </p:nvPr>
        </p:nvGraphicFramePr>
        <p:xfrm>
          <a:off x="8749357" y="1976893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등록페이지</a:t>
            </a:r>
          </a:p>
        </p:txBody>
      </p:sp>
    </p:spTree>
    <p:extLst>
      <p:ext uri="{BB962C8B-B14F-4D97-AF65-F5344CB8AC3E}">
        <p14:creationId xmlns:p14="http://schemas.microsoft.com/office/powerpoint/2010/main" val="865485797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37698563"/>
              </p:ext>
            </p:extLst>
          </p:nvPr>
        </p:nvGraphicFramePr>
        <p:xfrm>
          <a:off x="8572093" y="3746330"/>
          <a:ext cx="3532000" cy="16521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관리자 등록 창 호출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183855"/>
              </p:ext>
            </p:extLst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사원번호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비밀번호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유서희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관리자 계정 관리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삭제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삭제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477352"/>
              </p:ext>
            </p:extLst>
          </p:nvPr>
        </p:nvGraphicFramePr>
        <p:xfrm>
          <a:off x="8850957" y="2475531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관리자 계정 관리</a:t>
            </a:r>
          </a:p>
        </p:txBody>
      </p:sp>
    </p:spTree>
    <p:extLst>
      <p:ext uri="{BB962C8B-B14F-4D97-AF65-F5344CB8AC3E}">
        <p14:creationId xmlns:p14="http://schemas.microsoft.com/office/powerpoint/2010/main" val="313000813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9750886"/>
              </p:ext>
            </p:extLst>
          </p:nvPr>
        </p:nvGraphicFramePr>
        <p:xfrm>
          <a:off x="8492753" y="3131446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69250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작성자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b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b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b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1000004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 관리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090522"/>
              </p:ext>
            </p:extLst>
          </p:nvPr>
        </p:nvGraphicFramePr>
        <p:xfrm>
          <a:off x="8740891" y="22586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18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관리자 계정 등록</a:t>
            </a:r>
          </a:p>
        </p:txBody>
      </p:sp>
    </p:spTree>
    <p:extLst>
      <p:ext uri="{BB962C8B-B14F-4D97-AF65-F5344CB8AC3E}">
        <p14:creationId xmlns:p14="http://schemas.microsoft.com/office/powerpoint/2010/main" val="220028165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58990471"/>
              </p:ext>
            </p:extLst>
          </p:nvPr>
        </p:nvGraphicFramePr>
        <p:xfrm>
          <a:off x="8509686" y="347439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32942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작성자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b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b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b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1000004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 관리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수정</a:t>
            </a:r>
            <a:r>
              <a:rPr lang="en-US" altLang="ko-KR" sz="1300" dirty="0">
                <a:solidFill>
                  <a:schemeClr val="tx1"/>
                </a:solidFill>
              </a:rPr>
              <a:t>/</a:t>
            </a:r>
            <a:r>
              <a:rPr lang="ko-KR" altLang="en-US" sz="1300" dirty="0">
                <a:solidFill>
                  <a:schemeClr val="tx1"/>
                </a:solidFill>
              </a:rPr>
              <a:t>삭제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414325"/>
              </p:ext>
            </p:extLst>
          </p:nvPr>
        </p:nvGraphicFramePr>
        <p:xfrm>
          <a:off x="8757824" y="260773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관리자 계정 수정</a:t>
            </a:r>
          </a:p>
        </p:txBody>
      </p:sp>
    </p:spTree>
    <p:extLst>
      <p:ext uri="{BB962C8B-B14F-4D97-AF65-F5344CB8AC3E}">
        <p14:creationId xmlns:p14="http://schemas.microsoft.com/office/powerpoint/2010/main" val="2650363866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96107952"/>
              </p:ext>
            </p:extLst>
          </p:nvPr>
        </p:nvGraphicFramePr>
        <p:xfrm>
          <a:off x="8535086" y="2810582"/>
          <a:ext cx="3532000" cy="1321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조건 검색 결과 출력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00241"/>
              </p:ext>
            </p:extLst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호스트 </a:t>
                      </a:r>
                      <a:r>
                        <a:rPr lang="en-US" altLang="ko-KR" sz="800" dirty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세미나 타이틀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결제 상태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세미나존</a:t>
                      </a:r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09:00</a:t>
                      </a:r>
                      <a:r>
                        <a:rPr lang="en-US" altLang="ko-KR" sz="800" baseline="0" dirty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날씬한 몸매를 원하십니까</a:t>
                      </a:r>
                      <a:r>
                        <a:rPr lang="en-US" altLang="ko-KR" sz="800" dirty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결제 대기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세미나존</a:t>
                      </a:r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유튜브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100</a:t>
                      </a:r>
                      <a:r>
                        <a:rPr lang="ko-KR" altLang="en-US" sz="800" dirty="0"/>
                        <a:t>만 구독자 채널 만드는 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결제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세미나존</a:t>
                      </a:r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ezenrmfoT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웹 개발에 대하여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결제 대기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세미나존</a:t>
                      </a:r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whgrpTSp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결제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세미나존</a:t>
                      </a:r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10:00</a:t>
                      </a:r>
                      <a:r>
                        <a:rPr lang="en-US" altLang="ko-KR" sz="800" baseline="0" dirty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결제 대기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세미나존</a:t>
                      </a:r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20:00</a:t>
                      </a:r>
                      <a:r>
                        <a:rPr lang="en-US" altLang="ko-KR" sz="800" baseline="0" dirty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특이점에</a:t>
                      </a:r>
                      <a:r>
                        <a:rPr lang="ko-KR" altLang="en-US" sz="800" baseline="0" dirty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세미나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/>
                </a:solidFill>
              </a:rPr>
              <a:t>세미나존</a:t>
            </a:r>
            <a:r>
              <a:rPr lang="ko-KR" altLang="en-US" sz="1500" dirty="0">
                <a:solidFill>
                  <a:schemeClr val="tx1"/>
                </a:solidFill>
              </a:rPr>
              <a:t> 예약 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호스트 </a:t>
            </a:r>
            <a:r>
              <a:rPr lang="en-US" altLang="ko-KR" sz="700" dirty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세미나존</a:t>
            </a:r>
            <a:r>
              <a:rPr lang="en-US" altLang="ko-KR" sz="700" dirty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결제 상태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521296"/>
              </p:ext>
            </p:extLst>
          </p:nvPr>
        </p:nvGraphicFramePr>
        <p:xfrm>
          <a:off x="8783224" y="194392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hj_admin_semi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및 </a:t>
            </a:r>
            <a:r>
              <a:rPr lang="ko-KR" altLang="en-US" sz="2500" b="1">
                <a:solidFill>
                  <a:schemeClr val="bg1"/>
                </a:solidFill>
                <a:latin typeface="+mj-lt"/>
              </a:rPr>
              <a:t>결제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1429189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- </a:t>
            </a:r>
            <a:r>
              <a:rPr lang="ko-KR" altLang="en-US" dirty="0"/>
              <a:t>공지사항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90956051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/>
                        <a:t>jQuery</a:t>
                      </a:r>
                      <a:r>
                        <a:rPr lang="en-US" altLang="ko-KR" sz="1500" baseline="0" dirty="0"/>
                        <a:t> – </a:t>
                      </a:r>
                      <a:r>
                        <a:rPr lang="ko-KR" altLang="en-US" sz="1500" baseline="0" dirty="0"/>
                        <a:t>아코디언 </a:t>
                      </a:r>
                      <a:r>
                        <a:rPr lang="ko-KR" altLang="en-US" sz="1500" baseline="0" dirty="0" err="1"/>
                        <a:t>메서드</a:t>
                      </a:r>
                      <a:r>
                        <a:rPr lang="ko-KR" altLang="en-US" sz="1500" baseline="0" dirty="0"/>
                        <a:t> 사용</a:t>
                      </a:r>
                      <a:endParaRPr lang="en-US" altLang="ko-KR" sz="1500" baseline="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088995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6346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개요</a:t>
            </a: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 </a:t>
            </a:r>
            <a:r>
              <a:rPr lang="en-US" altLang="ko-KR" sz="2500" dirty="0"/>
              <a:t>e-zone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26974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489" y="2938112"/>
            <a:ext cx="6749024" cy="11245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32" y="1828108"/>
            <a:ext cx="3568132" cy="3344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32" y="5966915"/>
            <a:ext cx="10653503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974984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- </a:t>
            </a:r>
            <a:r>
              <a:rPr lang="ko-KR" altLang="en-US" dirty="0"/>
              <a:t>공지사항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17010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87277" y="2209229"/>
            <a:ext cx="7721600" cy="1143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68" y="3855562"/>
            <a:ext cx="6667500" cy="2876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8017933" y="5723468"/>
            <a:ext cx="1897544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83692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5" y="934709"/>
            <a:ext cx="8048724" cy="567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- </a:t>
            </a:r>
            <a:r>
              <a:rPr lang="ko-KR" altLang="en-US" dirty="0"/>
              <a:t>공지사항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478543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4" y="1292051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>
            <a:off x="2949714" y="2025476"/>
            <a:ext cx="1166099" cy="1377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69" y="3383285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06" y="1308984"/>
            <a:ext cx="5191125" cy="1038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>
            <a:stCxn id="7" idx="2"/>
          </p:cNvCxnSpPr>
          <p:nvPr/>
        </p:nvCxnSpPr>
        <p:spPr>
          <a:xfrm flipH="1">
            <a:off x="6874933" y="2347209"/>
            <a:ext cx="1471136" cy="28174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63971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- </a:t>
            </a:r>
            <a:r>
              <a:rPr lang="ko-KR" altLang="en-US" dirty="0"/>
              <a:t>공지사항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507565489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/>
                        <a:t>날짜는 </a:t>
                      </a:r>
                      <a:r>
                        <a:rPr lang="en-US" altLang="ko-KR" sz="1500" baseline="0" dirty="0"/>
                        <a:t>– </a:t>
                      </a:r>
                      <a:r>
                        <a:rPr lang="en-US" altLang="ko-KR" sz="1500" baseline="0" dirty="0" err="1"/>
                        <a:t>datepicker</a:t>
                      </a:r>
                      <a:endParaRPr lang="en-US" altLang="ko-KR" sz="150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/>
                        <a:t>Dialog – </a:t>
                      </a:r>
                      <a:r>
                        <a:rPr lang="ko-KR" altLang="en-US" sz="1500" baseline="0" dirty="0"/>
                        <a:t>등록 하는 창 불러올 때</a:t>
                      </a:r>
                      <a:endParaRPr lang="ko-KR" altLang="en-US"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664735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0049069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19476996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269774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- </a:t>
            </a:r>
            <a:r>
              <a:rPr lang="ko-KR" altLang="en-US" dirty="0"/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154752382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06" y="913559"/>
            <a:ext cx="3362332" cy="589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30634578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8858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857020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- </a:t>
            </a:r>
            <a:r>
              <a:rPr lang="ko-KR" altLang="en-US" dirty="0"/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355020776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06" y="913559"/>
            <a:ext cx="3362332" cy="589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8858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790208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- </a:t>
            </a:r>
            <a:r>
              <a:rPr lang="ko-KR" altLang="en-US" dirty="0"/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4069769241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306" y="876300"/>
            <a:ext cx="3486414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8858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360227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- </a:t>
            </a:r>
            <a:r>
              <a:rPr lang="ko-KR" altLang="en-US" dirty="0"/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2051329645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86531933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317862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57368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3" y="1252419"/>
            <a:ext cx="7991654" cy="4781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1783" y="2286000"/>
            <a:ext cx="7991654" cy="1253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465830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3934884"/>
            <a:ext cx="5905500" cy="262890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6941511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12456652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583287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707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314561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3961911557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세미나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/>
                        <a:t>결제 예정 금액</a:t>
                      </a:r>
                      <a:endParaRPr lang="en-US" altLang="ko-KR" sz="15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IT </a:t>
            </a:r>
            <a:r>
              <a:rPr lang="ko-KR" altLang="en-US" sz="1100" b="1" dirty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>
                <a:solidFill>
                  <a:schemeClr val="tx1"/>
                </a:solidFill>
              </a:rPr>
              <a:t>트렌드</a:t>
            </a:r>
            <a:r>
              <a:rPr lang="ko-KR" altLang="en-US" sz="1100" b="1" dirty="0">
                <a:solidFill>
                  <a:schemeClr val="tx1"/>
                </a:solidFill>
              </a:rPr>
              <a:t> 공유 세미나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</a:rPr>
              <a:t>IT </a:t>
            </a:r>
            <a:r>
              <a:rPr lang="ko-KR" altLang="en-US" sz="800" dirty="0">
                <a:solidFill>
                  <a:schemeClr val="tx1"/>
                </a:solidFill>
              </a:rPr>
              <a:t>최신 </a:t>
            </a:r>
            <a:r>
              <a:rPr lang="ko-KR" altLang="en-US" sz="800" dirty="0" err="1">
                <a:solidFill>
                  <a:schemeClr val="tx1"/>
                </a:solidFill>
              </a:rPr>
              <a:t>트렌드</a:t>
            </a:r>
            <a:r>
              <a:rPr lang="ko-KR" altLang="en-US" sz="8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>
                <a:solidFill>
                  <a:schemeClr val="tx1"/>
                </a:solidFill>
              </a:rPr>
              <a:t>IT </a:t>
            </a:r>
            <a:r>
              <a:rPr lang="ko-KR" altLang="en-US" sz="8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>
                <a:solidFill>
                  <a:schemeClr val="tx1"/>
                </a:solidFill>
              </a:rPr>
              <a:t>. </a:t>
            </a:r>
            <a:r>
              <a:rPr lang="ko-KR" altLang="en-US" sz="800" dirty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데스크톱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휴대폰에 대해 토론하고 친목을 도모합니다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도모합니다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신청하기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신청 세미나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bg1">
                    <a:lumMod val="50000"/>
                  </a:schemeClr>
                </a:solidFill>
              </a:rPr>
              <a:t>날짜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bg1">
                    <a:lumMod val="50000"/>
                  </a:schemeClr>
                </a:solidFill>
              </a:rPr>
              <a:t>신청인원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115000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1212246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71337719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목록 표시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599396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341208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60232176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제목 입력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내용 </a:t>
            </a:r>
            <a:r>
              <a:rPr lang="ko-KR" altLang="en-US" sz="800" dirty="0">
                <a:solidFill>
                  <a:schemeClr val="tx1"/>
                </a:solidFill>
              </a:rPr>
              <a:t>입력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내용을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924549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15787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916748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893672"/>
            <a:ext cx="5657850" cy="38290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426934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13" y="1000125"/>
            <a:ext cx="8311953" cy="532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100013"/>
            <a:ext cx="7721600" cy="2342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26710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12" y="2561725"/>
            <a:ext cx="5476875" cy="3076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2690081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47" y="1228725"/>
            <a:ext cx="9436063" cy="527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714875"/>
            <a:ext cx="7721600" cy="1727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756746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52" y="1009650"/>
            <a:ext cx="10563889" cy="3457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324777" y="1285875"/>
            <a:ext cx="3771098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89053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122850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9" y="1323973"/>
            <a:ext cx="6549866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4714673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74326160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292778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55345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34" y="1707632"/>
            <a:ext cx="8620125" cy="3660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170831"/>
              </p:ext>
            </p:extLst>
          </p:nvPr>
        </p:nvGraphicFramePr>
        <p:xfrm>
          <a:off x="9141131" y="152627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766763"/>
            <a:ext cx="6372225" cy="2314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3342206"/>
            <a:ext cx="6991350" cy="3390966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9" y="4424914"/>
            <a:ext cx="8553450" cy="18859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3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1937783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목록 표시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496450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25485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687" y="1046375"/>
            <a:ext cx="3312542" cy="581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9081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920384"/>
            <a:ext cx="3620043" cy="230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4289196"/>
            <a:ext cx="3620043" cy="2243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782196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3826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5" y="2198889"/>
            <a:ext cx="6861733" cy="14973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746028" y="4691732"/>
            <a:ext cx="9273209" cy="1293340"/>
            <a:chOff x="1482811" y="4489622"/>
            <a:chExt cx="10462054" cy="1639329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2914" y="4677848"/>
              <a:ext cx="8806805" cy="386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2913" y="5478205"/>
              <a:ext cx="9983787" cy="3757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482811" y="4489622"/>
              <a:ext cx="10462054" cy="163932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482912" y="2645678"/>
            <a:ext cx="2708720" cy="301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867743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135" y="1009649"/>
            <a:ext cx="3359267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9081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920384"/>
            <a:ext cx="3620043" cy="230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4289196"/>
            <a:ext cx="3620043" cy="2368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287722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158031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528037818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구현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923185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1000004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1000003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1000002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1000001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 관리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289873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512551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391324504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80999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작성자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b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b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b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1000004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 관리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292333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5879384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143996715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54505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작성자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b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b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b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1000004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 관리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삭제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616724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4650991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56734117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495727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작성자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b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b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b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1000004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 관리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삭제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940977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0426800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/>
              <a:t>게시판 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33167381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구현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51060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2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카테고리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에약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2000004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2000003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2000002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2000001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FAQ</a:t>
            </a:r>
            <a:r>
              <a:rPr lang="ko-KR" altLang="en-US" sz="1500" dirty="0">
                <a:solidFill>
                  <a:schemeClr val="tx1"/>
                </a:solidFill>
              </a:rPr>
              <a:t> 관리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26143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30563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/>
              <a:t>게시판 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99266076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59792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2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4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카테고리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작성자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b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b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b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2000004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FAQ</a:t>
            </a:r>
            <a:r>
              <a:rPr lang="ko-KR" altLang="en-US" sz="1500" dirty="0">
                <a:solidFill>
                  <a:schemeClr val="tx1"/>
                </a:solidFill>
              </a:rPr>
              <a:t> 관리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845458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8065493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/>
              <a:t>게시판 관리 </a:t>
            </a:r>
            <a:r>
              <a:rPr lang="en-US" altLang="ko-KR" dirty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00815218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914387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작성자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b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b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b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1000004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 관리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삭제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278810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3250180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/>
              <a:t>게시판 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677222175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921497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작성자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b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b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b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1000004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 관리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삭제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131549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120458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/>
              <a:t>게시판 관리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74040929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구현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801305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5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25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카테고리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작성자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결제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3000004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3000003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3000002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3000001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Q&amp;A</a:t>
            </a:r>
            <a:r>
              <a:rPr lang="ko-KR" altLang="en-US" sz="1500" dirty="0">
                <a:solidFill>
                  <a:schemeClr val="tx1"/>
                </a:solidFill>
              </a:rPr>
              <a:t> 관리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662703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978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616143201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신청 완료 페이지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무통장 입금 은행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414679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055087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095511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2999324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/>
              <a:t>게시판 관리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47767725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69814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4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10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작성자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결제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b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b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b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3000004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Q&amp;A</a:t>
            </a:r>
            <a:r>
              <a:rPr lang="ko-KR" altLang="en-US" sz="1500" dirty="0">
                <a:solidFill>
                  <a:schemeClr val="tx1"/>
                </a:solidFill>
              </a:rPr>
              <a:t>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답변하기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180931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1742225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/>
              <a:t>게시판 관리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183700085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02900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작성자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b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b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b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1000004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삭제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Q&amp;A </a:t>
            </a:r>
            <a:r>
              <a:rPr lang="ko-KR" altLang="en-US" sz="1300" dirty="0">
                <a:solidFill>
                  <a:schemeClr val="tx1"/>
                </a:solidFill>
              </a:rPr>
              <a:t>답변 등록하기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solidFill>
                  <a:schemeClr val="tx1"/>
                </a:solidFill>
              </a:rPr>
              <a:t>Q&amp;A </a:t>
            </a:r>
            <a:r>
              <a:rPr lang="ko-KR" altLang="en-US" sz="1300" dirty="0">
                <a:solidFill>
                  <a:schemeClr val="tx1"/>
                </a:solidFill>
              </a:rPr>
              <a:t>답변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342239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3210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7" y="1538850"/>
            <a:ext cx="6460084" cy="4064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3945052" y="4855457"/>
            <a:ext cx="7876249" cy="1781019"/>
            <a:chOff x="3678571" y="4849554"/>
            <a:chExt cx="8266294" cy="1899390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571" y="4849554"/>
              <a:ext cx="8189301" cy="18993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3695046" y="6518285"/>
              <a:ext cx="8249819" cy="2245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50697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/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참여 인원 선택</a:t>
                      </a:r>
                      <a:endParaRPr lang="en-US" altLang="ko-KR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6530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9613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/>
        </p:nvGraphicFramePr>
        <p:xfrm>
          <a:off x="849424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세미나 소개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sz="1200" dirty="0"/>
                        <a:t>- </a:t>
                      </a:r>
                      <a:r>
                        <a:rPr lang="ko-KR" altLang="en-US" sz="1200" dirty="0" err="1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849424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85939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6">
            <a:extLst>
              <a:ext uri="{FF2B5EF4-FFF2-40B4-BE49-F238E27FC236}">
                <a16:creationId xmlns:a16="http://schemas.microsoft.com/office/drawing/2014/main" id="{A045B5DA-2082-46F8-B9D6-4E62E0949447}"/>
              </a:ext>
            </a:extLst>
          </p:cNvPr>
          <p:cNvSpPr/>
          <p:nvPr/>
        </p:nvSpPr>
        <p:spPr>
          <a:xfrm>
            <a:off x="114866" y="241014"/>
            <a:ext cx="72330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4BBDF-A1D1-49F8-BC4D-6958414E6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55" y="1445173"/>
            <a:ext cx="2395559" cy="5054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0FCB29-CF50-4F21-8460-01F1A792C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533" y="1562619"/>
            <a:ext cx="2395559" cy="50543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BBD8B8-0EFC-4234-844C-05D5B2BD93FC}"/>
              </a:ext>
            </a:extLst>
          </p:cNvPr>
          <p:cNvSpPr/>
          <p:nvPr/>
        </p:nvSpPr>
        <p:spPr>
          <a:xfrm>
            <a:off x="679508" y="2980360"/>
            <a:ext cx="2684478" cy="662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482BC7-DA35-4638-838E-4E5286E2960B}"/>
              </a:ext>
            </a:extLst>
          </p:cNvPr>
          <p:cNvSpPr/>
          <p:nvPr/>
        </p:nvSpPr>
        <p:spPr>
          <a:xfrm>
            <a:off x="679508" y="4001020"/>
            <a:ext cx="2684478" cy="422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2F5C1A-FE19-4ADF-8431-3D4FA95F7120}"/>
              </a:ext>
            </a:extLst>
          </p:cNvPr>
          <p:cNvSpPr/>
          <p:nvPr/>
        </p:nvSpPr>
        <p:spPr>
          <a:xfrm>
            <a:off x="8830073" y="2442066"/>
            <a:ext cx="2684478" cy="4770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FD7449-E08D-41C5-9899-E62B861B9438}"/>
              </a:ext>
            </a:extLst>
          </p:cNvPr>
          <p:cNvSpPr/>
          <p:nvPr/>
        </p:nvSpPr>
        <p:spPr>
          <a:xfrm>
            <a:off x="8830073" y="3429171"/>
            <a:ext cx="2684478" cy="2931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337AA3-BC0D-4039-A4A0-0C410D679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44" y="3479689"/>
            <a:ext cx="3219899" cy="118126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CECE15-72A8-4844-AB42-76B35A6BDA4A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3363986" y="3311725"/>
            <a:ext cx="1049258" cy="5327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BDD92-3F85-4899-ABDC-CBAE957A751B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3349172" y="4070322"/>
            <a:ext cx="1064072" cy="14182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798AE7-FAEB-409A-ABC9-D68F1AA9321F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7633143" y="2680593"/>
            <a:ext cx="1196930" cy="11638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AB5549-A44F-442C-90EE-F58EAEA4132E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633143" y="4070322"/>
            <a:ext cx="1196930" cy="1253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220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934204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/>
              <a:t>] </a:t>
            </a:r>
            <a:r>
              <a:rPr lang="ko-KR" altLang="en-US" sz="3600" b="0"/>
              <a:t>사용자 </a:t>
            </a:r>
            <a:r>
              <a:rPr lang="en-US" altLang="ko-KR" sz="3600" b="0"/>
              <a:t>– </a:t>
            </a:r>
            <a:r>
              <a:rPr lang="ko-KR" altLang="en-US" sz="3600" b="0"/>
              <a:t>웹 </a:t>
            </a:r>
            <a:r>
              <a:rPr lang="en-US" altLang="ko-KR" sz="3600" b="0"/>
              <a:t>- </a:t>
            </a:r>
            <a:r>
              <a:rPr lang="ko-KR" altLang="en-US" sz="3600" b="0"/>
              <a:t>메인페이지</a:t>
            </a:r>
            <a:r>
              <a:rPr lang="ko-KR" altLang="en-US" sz="2400" b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/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006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지식 공유에 대한 관심도 증가</a:t>
            </a: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관심사가 다양해짐에 따라 원하는 지식의 범위도 세분화 됨</a:t>
            </a: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세분화 된 개인의 관심사에 맞는 지식을 공유할 수 있는 세미나를 열고</a:t>
            </a: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그를 위한 장소 제공</a:t>
            </a: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모든 사람이 세미나의 주최자</a:t>
            </a:r>
            <a:r>
              <a:rPr lang="en-US" altLang="ko-KR" sz="2400" dirty="0"/>
              <a:t>, </a:t>
            </a:r>
            <a:r>
              <a:rPr lang="ko-KR" altLang="en-US" sz="2400" dirty="0"/>
              <a:t>참가자가 될 수 있는 </a:t>
            </a:r>
            <a:r>
              <a:rPr lang="ko-KR" altLang="en-US" sz="2400" dirty="0" err="1"/>
              <a:t>밋업</a:t>
            </a:r>
            <a:r>
              <a:rPr lang="ko-KR" altLang="en-US" sz="2400" dirty="0"/>
              <a:t> 기능</a:t>
            </a: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다뤄 본 적 없었던 예약 시스템을 구현해 보기 위한 프로젝트</a:t>
            </a:r>
            <a:endParaRPr lang="en-US" altLang="ko-KR" sz="2400" dirty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9334725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/>
              <a:t>[</a:t>
            </a:r>
            <a:r>
              <a:rPr lang="ko-KR" altLang="en-US" sz="4000" b="0"/>
              <a:t>화면구현</a:t>
            </a:r>
            <a:r>
              <a:rPr lang="en-US" altLang="ko-KR" sz="4000" b="0"/>
              <a:t>] </a:t>
            </a:r>
            <a:r>
              <a:rPr lang="ko-KR" altLang="en-US" sz="4000" b="0"/>
              <a:t>사용자 </a:t>
            </a:r>
            <a:r>
              <a:rPr lang="en-US" altLang="ko-KR" sz="4000" b="0"/>
              <a:t>– </a:t>
            </a:r>
            <a:r>
              <a:rPr lang="ko-KR" altLang="en-US" sz="4000" b="0"/>
              <a:t>웹 </a:t>
            </a:r>
            <a:r>
              <a:rPr lang="en-US" altLang="ko-KR" sz="4000" b="0"/>
              <a:t>- </a:t>
            </a:r>
            <a:r>
              <a:rPr lang="ko-KR" altLang="en-US" sz="4000" b="0"/>
              <a:t>메인페이지</a:t>
            </a:r>
            <a:r>
              <a:rPr lang="ko-KR" altLang="en-US" sz="2400" b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623" y="2629536"/>
            <a:ext cx="534545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623" y="4486362"/>
            <a:ext cx="580098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552" y="1336015"/>
            <a:ext cx="6598508" cy="86219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380515" y="1447061"/>
            <a:ext cx="453670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7479957" y="1659803"/>
            <a:ext cx="127393" cy="9697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441401" y="1447061"/>
            <a:ext cx="939114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78" y="3048000"/>
            <a:ext cx="4176584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직선 화살표 연결선 13"/>
          <p:cNvCxnSpPr>
            <a:endCxn id="13" idx="0"/>
          </p:cNvCxnSpPr>
          <p:nvPr/>
        </p:nvCxnSpPr>
        <p:spPr>
          <a:xfrm flipH="1">
            <a:off x="2475470" y="1668040"/>
            <a:ext cx="4374000" cy="13799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61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296479" cy="481019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16" y="1593892"/>
            <a:ext cx="5421655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146" y="3416003"/>
            <a:ext cx="5558925" cy="27701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146" y="2054241"/>
            <a:ext cx="5553075" cy="11776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3898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 </a:t>
            </a:r>
            <a:r>
              <a:rPr lang="en-US" altLang="ko-KR" sz="2800" b="0"/>
              <a:t>– </a:t>
            </a:r>
            <a:r>
              <a:rPr lang="ko-KR" altLang="en-US" sz="2800" b="0"/>
              <a:t>로그인 실패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34" y="1518314"/>
            <a:ext cx="5647574" cy="44541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33" y="1964197"/>
            <a:ext cx="5438775" cy="3562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2725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찾기</a:t>
            </a:r>
            <a:r>
              <a:rPr lang="ko-KR" altLang="en-US" sz="1600" b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/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7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/>
              <a:t>화면구현</a:t>
            </a:r>
            <a:r>
              <a:rPr lang="en-US" altLang="ko-KR" sz="2400" b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05" y="3140721"/>
            <a:ext cx="4703171" cy="1200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00534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찾기 </a:t>
            </a:r>
            <a:r>
              <a:rPr lang="en-US" altLang="ko-KR" sz="2800" b="0"/>
              <a:t>- </a:t>
            </a:r>
            <a:r>
              <a:rPr lang="ko-KR" altLang="en-US" sz="2800" b="0"/>
              <a:t>결과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6172140" cy="45148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07" y="2155572"/>
            <a:ext cx="4746321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673" y="4643405"/>
            <a:ext cx="4674587" cy="1485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157" y="2893669"/>
            <a:ext cx="4489622" cy="1400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35963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비밀번호 찾기</a:t>
            </a:r>
            <a:r>
              <a:rPr lang="ko-KR" altLang="en-US" sz="1600" b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/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022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비밀번호 찾기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63" y="1349483"/>
            <a:ext cx="5866161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663" y="2634631"/>
            <a:ext cx="5217641" cy="31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663" y="3081579"/>
            <a:ext cx="2466975" cy="333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9020" y="3698788"/>
            <a:ext cx="5098926" cy="26704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98495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비밀번호 변경</a:t>
            </a:r>
            <a:r>
              <a:rPr lang="ko-KR" altLang="en-US" sz="1600" b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/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193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비밀번호 변경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06" y="1414658"/>
            <a:ext cx="6972300" cy="228026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6" y="3854885"/>
            <a:ext cx="6581775" cy="24246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498" y="4513101"/>
            <a:ext cx="3805626" cy="1657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889" y="1614197"/>
            <a:ext cx="3534844" cy="2577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1904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유즈케이스</a:t>
            </a: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 </a:t>
            </a:r>
            <a:r>
              <a:rPr lang="en-US" altLang="ko-KR" sz="2500" dirty="0"/>
              <a:t>e-zone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813978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59450" y="128989"/>
            <a:ext cx="9646078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비밀번호 변경 완료 및 실패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6" y="3666930"/>
            <a:ext cx="5321643" cy="28271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6" y="1290346"/>
            <a:ext cx="5321643" cy="21433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946" y="1895572"/>
            <a:ext cx="5831827" cy="4429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91257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[</a:t>
            </a:r>
            <a:r>
              <a:rPr lang="ko-KR" altLang="en-US"/>
              <a:t>화면구현</a:t>
            </a:r>
            <a:r>
              <a:rPr lang="en-US" altLang="ko-KR"/>
              <a:t>] </a:t>
            </a:r>
            <a:r>
              <a:rPr lang="ko-KR" altLang="en-US"/>
              <a:t>사용자 </a:t>
            </a:r>
            <a:r>
              <a:rPr lang="en-US" altLang="ko-KR"/>
              <a:t>– </a:t>
            </a:r>
            <a:r>
              <a:rPr lang="ko-KR" altLang="en-US"/>
              <a:t>웹 비밀번호 변경 완료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9" y="2015467"/>
            <a:ext cx="5948952" cy="38957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90" y="2539952"/>
            <a:ext cx="5018775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290" y="3066356"/>
            <a:ext cx="5018775" cy="1338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53727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/>
              <a:t>사용자 </a:t>
            </a:r>
            <a:r>
              <a:rPr lang="en-US" altLang="ko-KR" sz="4000" b="0"/>
              <a:t>– </a:t>
            </a:r>
            <a:r>
              <a:rPr lang="ko-KR" altLang="en-US" sz="4000" b="0"/>
              <a:t>웹 </a:t>
            </a:r>
            <a:r>
              <a:rPr lang="en-US" altLang="ko-KR" sz="4000" b="0"/>
              <a:t>- </a:t>
            </a:r>
            <a:r>
              <a:rPr lang="ko-KR" altLang="en-US" sz="4000" b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/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46327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화면구현</a:t>
            </a:r>
            <a:r>
              <a:rPr lang="en-US" altLang="ko-KR" sz="4000" b="0"/>
              <a:t>] </a:t>
            </a:r>
            <a:r>
              <a:rPr lang="ko-KR" altLang="en-US" sz="4000" b="0"/>
              <a:t>사용자 </a:t>
            </a:r>
            <a:r>
              <a:rPr lang="en-US" altLang="ko-KR" sz="4000" b="0"/>
              <a:t>– </a:t>
            </a:r>
            <a:r>
              <a:rPr lang="ko-KR" altLang="en-US" sz="4000" b="0"/>
              <a:t>웹 </a:t>
            </a:r>
            <a:r>
              <a:rPr lang="en-US" altLang="ko-KR" sz="4000" b="0"/>
              <a:t>- </a:t>
            </a:r>
            <a:r>
              <a:rPr lang="ko-KR" altLang="en-US" sz="4000" b="0"/>
              <a:t>세미나존 정보</a:t>
            </a:r>
            <a:endParaRPr lang="ko-KR" altLang="en-US" sz="4000" b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" y="4069492"/>
            <a:ext cx="5247503" cy="25068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462" y="1485895"/>
            <a:ext cx="633412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462" y="2093474"/>
            <a:ext cx="5606235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462" y="3698017"/>
            <a:ext cx="6046184" cy="7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462" y="4658243"/>
            <a:ext cx="4791075" cy="485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18" y="1222852"/>
            <a:ext cx="4927302" cy="253732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05761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[</a:t>
            </a:r>
            <a:r>
              <a:rPr lang="ko-KR" altLang="en-US"/>
              <a:t>화면구현</a:t>
            </a:r>
            <a:r>
              <a:rPr lang="en-US" altLang="ko-KR"/>
              <a:t>] </a:t>
            </a:r>
            <a:r>
              <a:rPr lang="ko-KR" altLang="en-US"/>
              <a:t>사용자 </a:t>
            </a:r>
            <a:r>
              <a:rPr lang="en-US" altLang="ko-KR"/>
              <a:t>– </a:t>
            </a:r>
            <a:r>
              <a:rPr lang="ko-KR" altLang="en-US"/>
              <a:t>웹 </a:t>
            </a:r>
            <a:r>
              <a:rPr lang="en-US" altLang="ko-KR"/>
              <a:t>– </a:t>
            </a:r>
            <a:r>
              <a:rPr lang="ko-KR" altLang="en-US"/>
              <a:t>세미나존 문의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5" y="1670277"/>
            <a:ext cx="6186196" cy="37973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034" y="1819081"/>
            <a:ext cx="4831896" cy="704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719" y="2843406"/>
            <a:ext cx="5158857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421" y="3429472"/>
            <a:ext cx="5018508" cy="2706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8385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/>
          <a:lstStyle/>
          <a:p>
            <a:r>
              <a:rPr lang="en-US" altLang="ko-KR"/>
              <a:t>[</a:t>
            </a:r>
            <a:r>
              <a:rPr lang="ko-KR" altLang="en-US"/>
              <a:t>화면구현</a:t>
            </a:r>
            <a:r>
              <a:rPr lang="en-US" altLang="ko-KR"/>
              <a:t>] </a:t>
            </a:r>
            <a:r>
              <a:rPr lang="ko-KR" altLang="en-US"/>
              <a:t>사용자 </a:t>
            </a:r>
            <a:r>
              <a:rPr lang="en-US" altLang="ko-KR"/>
              <a:t>– </a:t>
            </a:r>
            <a:r>
              <a:rPr lang="ko-KR" altLang="en-US"/>
              <a:t>웹 </a:t>
            </a:r>
            <a:r>
              <a:rPr lang="en-US" altLang="ko-KR"/>
              <a:t>– </a:t>
            </a:r>
            <a:r>
              <a:rPr lang="ko-KR" altLang="en-US"/>
              <a:t>세미나존 문의 등록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84" y="1191986"/>
            <a:ext cx="4484234" cy="253092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4" y="4096139"/>
            <a:ext cx="4549549" cy="243072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098" y="1488191"/>
            <a:ext cx="5553075" cy="1404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098" y="2988129"/>
            <a:ext cx="5543550" cy="20783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098" y="5159099"/>
            <a:ext cx="5797906" cy="2153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8098" y="5534414"/>
            <a:ext cx="3571875" cy="323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14601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/>
          <a:lstStyle/>
          <a:p>
            <a:r>
              <a:rPr lang="en-US" altLang="ko-KR"/>
              <a:t>[</a:t>
            </a:r>
            <a:r>
              <a:rPr lang="ko-KR" altLang="en-US"/>
              <a:t>화면구현</a:t>
            </a:r>
            <a:r>
              <a:rPr lang="en-US" altLang="ko-KR"/>
              <a:t>] </a:t>
            </a:r>
            <a:r>
              <a:rPr lang="ko-KR" altLang="en-US"/>
              <a:t>사용자 </a:t>
            </a:r>
            <a:r>
              <a:rPr lang="en-US" altLang="ko-KR"/>
              <a:t>– </a:t>
            </a:r>
            <a:r>
              <a:rPr lang="ko-KR" altLang="en-US"/>
              <a:t>웹 </a:t>
            </a:r>
            <a:r>
              <a:rPr lang="en-US" altLang="ko-KR"/>
              <a:t>– </a:t>
            </a:r>
            <a:r>
              <a:rPr lang="ko-KR" altLang="en-US"/>
              <a:t>세미나존 후기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480153"/>
            <a:ext cx="8285583" cy="211213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26" y="3815637"/>
            <a:ext cx="10239375" cy="514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75" y="4413376"/>
            <a:ext cx="10151302" cy="11383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31944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[</a:t>
            </a:r>
            <a:r>
              <a:rPr lang="ko-KR" altLang="en-US"/>
              <a:t>화면구현</a:t>
            </a:r>
            <a:r>
              <a:rPr lang="en-US" altLang="ko-KR"/>
              <a:t>] </a:t>
            </a:r>
            <a:r>
              <a:rPr lang="ko-KR" altLang="en-US"/>
              <a:t>관리자 </a:t>
            </a:r>
            <a:r>
              <a:rPr lang="en-US" altLang="ko-KR"/>
              <a:t>– </a:t>
            </a:r>
            <a:r>
              <a:rPr lang="ko-KR" altLang="en-US"/>
              <a:t>웹 </a:t>
            </a:r>
            <a:r>
              <a:rPr lang="en-US" altLang="ko-KR"/>
              <a:t>- </a:t>
            </a:r>
            <a:r>
              <a:rPr lang="ko-KR" altLang="en-US"/>
              <a:t>로그인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46" y="2412519"/>
            <a:ext cx="4373648" cy="295254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739" y="2269437"/>
            <a:ext cx="5377056" cy="3095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02449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[</a:t>
            </a:r>
            <a:r>
              <a:rPr lang="ko-KR" altLang="en-US"/>
              <a:t>화면구현</a:t>
            </a:r>
            <a:r>
              <a:rPr lang="en-US" altLang="ko-KR"/>
              <a:t>] </a:t>
            </a:r>
            <a:r>
              <a:rPr lang="ko-KR" altLang="en-US"/>
              <a:t>관리자 </a:t>
            </a:r>
            <a:r>
              <a:rPr lang="en-US" altLang="ko-KR"/>
              <a:t>– </a:t>
            </a:r>
            <a:r>
              <a:rPr lang="ko-KR" altLang="en-US"/>
              <a:t>웹 </a:t>
            </a:r>
            <a:r>
              <a:rPr lang="en-US" altLang="ko-KR"/>
              <a:t>- </a:t>
            </a:r>
            <a:r>
              <a:rPr lang="ko-KR" altLang="en-US"/>
              <a:t>메인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86" y="2061590"/>
            <a:ext cx="7763069" cy="126058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638" y="3949862"/>
            <a:ext cx="8192764" cy="1533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57357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/>
              <a:t>관리자</a:t>
            </a:r>
            <a:r>
              <a:rPr lang="en-US" altLang="ko-KR" sz="4000" b="0"/>
              <a:t>- </a:t>
            </a:r>
            <a:r>
              <a:rPr lang="ko-KR" altLang="en-US" sz="4000" b="0"/>
              <a:t>웹 </a:t>
            </a:r>
            <a:r>
              <a:rPr lang="en-US" altLang="ko-KR" sz="4000" b="0"/>
              <a:t>- </a:t>
            </a:r>
            <a:r>
              <a:rPr lang="ko-KR" altLang="en-US" sz="4000" b="0"/>
              <a:t>회원정보관리</a:t>
            </a:r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/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/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0868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유즈케이스</a:t>
            </a:r>
            <a:endParaRPr lang="ko-KR" altLang="en-US" dirty="0"/>
          </a:p>
        </p:txBody>
      </p:sp>
      <p:pic>
        <p:nvPicPr>
          <p:cNvPr id="5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2" y="289475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13"/>
          <p:cNvSpPr txBox="1"/>
          <p:nvPr/>
        </p:nvSpPr>
        <p:spPr>
          <a:xfrm>
            <a:off x="27755" y="426406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 dirty="0"/>
              <a:t>사용자</a:t>
            </a:r>
            <a:endParaRPr sz="1333" b="1" dirty="0"/>
          </a:p>
        </p:txBody>
      </p:sp>
      <p:pic>
        <p:nvPicPr>
          <p:cNvPr id="7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82434" y="2737684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1;p13"/>
          <p:cNvSpPr txBox="1"/>
          <p:nvPr/>
        </p:nvSpPr>
        <p:spPr>
          <a:xfrm>
            <a:off x="10968434" y="4213101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 dirty="0"/>
              <a:t>관리자</a:t>
            </a:r>
            <a:endParaRPr sz="1333" b="1" dirty="0"/>
          </a:p>
        </p:txBody>
      </p:sp>
      <p:cxnSp>
        <p:nvCxnSpPr>
          <p:cNvPr id="9" name="Google Shape;101;p13"/>
          <p:cNvCxnSpPr>
            <a:stCxn id="7" idx="1"/>
            <a:endCxn id="57" idx="3"/>
          </p:cNvCxnSpPr>
          <p:nvPr/>
        </p:nvCxnSpPr>
        <p:spPr>
          <a:xfrm flipH="1">
            <a:off x="9920084" y="3445684"/>
            <a:ext cx="1362350" cy="29766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03;p13"/>
          <p:cNvCxnSpPr>
            <a:stCxn id="7" idx="1"/>
            <a:endCxn id="14" idx="3"/>
          </p:cNvCxnSpPr>
          <p:nvPr/>
        </p:nvCxnSpPr>
        <p:spPr>
          <a:xfrm flipH="1" flipV="1">
            <a:off x="9920084" y="2621747"/>
            <a:ext cx="1362350" cy="8239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4;p13"/>
          <p:cNvCxnSpPr>
            <a:stCxn id="7" idx="1"/>
            <a:endCxn id="12" idx="3"/>
          </p:cNvCxnSpPr>
          <p:nvPr/>
        </p:nvCxnSpPr>
        <p:spPr>
          <a:xfrm flipH="1">
            <a:off x="9920084" y="3445684"/>
            <a:ext cx="1362350" cy="853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5;p13"/>
          <p:cNvSpPr/>
          <p:nvPr/>
        </p:nvSpPr>
        <p:spPr>
          <a:xfrm>
            <a:off x="8050484" y="3275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>
                <a:ea typeface="맑은 고딕"/>
              </a:rPr>
              <a:t>세미나존</a:t>
            </a:r>
            <a:r>
              <a:rPr lang="ko-KR" altLang="en-US" sz="1300" dirty="0">
                <a:ea typeface="맑은 고딕"/>
              </a:rPr>
              <a:t> 관리</a:t>
            </a:r>
          </a:p>
        </p:txBody>
      </p:sp>
      <p:sp>
        <p:nvSpPr>
          <p:cNvPr id="13" name="Google Shape;114;p13"/>
          <p:cNvSpPr/>
          <p:nvPr/>
        </p:nvSpPr>
        <p:spPr>
          <a:xfrm>
            <a:off x="8050484" y="532973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게시판 관리</a:t>
            </a:r>
            <a:endParaRPr lang="en-US" altLang="ko-KR" sz="1300" dirty="0">
              <a:ea typeface="맑은 고딕"/>
            </a:endParaRPr>
          </a:p>
          <a:p>
            <a:pPr algn="ctr"/>
            <a:r>
              <a:rPr lang="en-US" altLang="ko-KR" sz="1300" dirty="0">
                <a:ea typeface="맑은 고딕"/>
              </a:rPr>
              <a:t>(Q&amp;A</a:t>
            </a:r>
            <a:r>
              <a:rPr lang="ko-KR" altLang="en-US" sz="1300" dirty="0">
                <a:ea typeface="맑은 고딕"/>
              </a:rPr>
              <a:t>답변</a:t>
            </a:r>
            <a:r>
              <a:rPr lang="en-US" altLang="ko-KR" sz="1300" dirty="0">
                <a:ea typeface="맑은 고딕"/>
              </a:rPr>
              <a:t>)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4" name="Google Shape;96;p13"/>
          <p:cNvSpPr/>
          <p:nvPr/>
        </p:nvSpPr>
        <p:spPr>
          <a:xfrm>
            <a:off x="8050484" y="236574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/>
              <a:t>회원 관리</a:t>
            </a:r>
            <a:endParaRPr sz="1333"/>
          </a:p>
        </p:txBody>
      </p:sp>
      <p:cxnSp>
        <p:nvCxnSpPr>
          <p:cNvPr id="15" name="Google Shape;116;p13"/>
          <p:cNvCxnSpPr>
            <a:cxnSpLocks/>
            <a:stCxn id="7" idx="1"/>
            <a:endCxn id="58" idx="3"/>
          </p:cNvCxnSpPr>
          <p:nvPr/>
        </p:nvCxnSpPr>
        <p:spPr>
          <a:xfrm flipH="1" flipV="1">
            <a:off x="9920084" y="1802141"/>
            <a:ext cx="1362350" cy="16435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17;p13"/>
          <p:cNvCxnSpPr>
            <a:stCxn id="7" idx="1"/>
            <a:endCxn id="13" idx="3"/>
          </p:cNvCxnSpPr>
          <p:nvPr/>
        </p:nvCxnSpPr>
        <p:spPr>
          <a:xfrm flipH="1">
            <a:off x="9920084" y="3445684"/>
            <a:ext cx="1362350" cy="2140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2;p13">
            <a:extLst>
              <a:ext uri="{FF2B5EF4-FFF2-40B4-BE49-F238E27FC236}">
                <a16:creationId xmlns:a16="http://schemas.microsoft.com/office/drawing/2014/main" id="{D4EAD755-BB98-41D1-9C16-8CC51AD0D492}"/>
              </a:ext>
            </a:extLst>
          </p:cNvPr>
          <p:cNvSpPr/>
          <p:nvPr/>
        </p:nvSpPr>
        <p:spPr>
          <a:xfrm>
            <a:off x="1378047" y="366028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세미나 조회</a:t>
            </a:r>
          </a:p>
        </p:txBody>
      </p:sp>
      <p:sp>
        <p:nvSpPr>
          <p:cNvPr id="18" name="Google Shape;102;p13">
            <a:extLst>
              <a:ext uri="{FF2B5EF4-FFF2-40B4-BE49-F238E27FC236}">
                <a16:creationId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1378047" y="546618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00" dirty="0"/>
              <a:t>e-Zone Q&amp;A </a:t>
            </a:r>
            <a:r>
              <a:rPr lang="ko-KR" altLang="en-US" sz="1300" dirty="0">
                <a:ea typeface="맑은 고딕"/>
              </a:rPr>
              <a:t>등록</a:t>
            </a:r>
            <a:endParaRPr sz="1300" dirty="0">
              <a:ea typeface="맑은 고딕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72C3FB8-3FDC-4065-966D-CC2A9530C386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771592" y="3602755"/>
            <a:ext cx="606455" cy="26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BAA9AE0-8263-4AD7-8D96-4564D0DF4032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771592" y="3602755"/>
            <a:ext cx="606455" cy="206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02;p13">
            <a:extLst>
              <a:ext uri="{FF2B5EF4-FFF2-40B4-BE49-F238E27FC236}">
                <a16:creationId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4572787" y="377054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세미나 참여 신청</a:t>
            </a:r>
          </a:p>
        </p:txBody>
      </p:sp>
      <p:sp>
        <p:nvSpPr>
          <p:cNvPr id="22" name="Google Shape;102;p13">
            <a:extLst>
              <a:ext uri="{FF2B5EF4-FFF2-40B4-BE49-F238E27FC236}">
                <a16:creationId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239021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>
                <a:ea typeface="맑은 고딕"/>
              </a:rPr>
              <a:t>세미나존</a:t>
            </a:r>
            <a:r>
              <a:rPr lang="ko-KR" altLang="en-US" sz="1300" dirty="0">
                <a:ea typeface="맑은 고딕"/>
              </a:rPr>
              <a:t> 조회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E2FE515-B154-4255-AE81-D1963396C1ED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71592" y="3602755"/>
            <a:ext cx="606455" cy="93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35063CF-0BE5-4174-A7B5-34F632784F0C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771592" y="2596291"/>
            <a:ext cx="606455" cy="100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Google Shape;102;p13">
            <a:extLst>
              <a:ext uri="{FF2B5EF4-FFF2-40B4-BE49-F238E27FC236}">
                <a16:creationId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1414458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로그인 </a:t>
            </a:r>
            <a:r>
              <a:rPr lang="en-US" altLang="ko-KR" sz="1333" dirty="0"/>
              <a:t>/ </a:t>
            </a:r>
            <a:r>
              <a:rPr lang="ko-KR" altLang="en-US" sz="1333" dirty="0"/>
              <a:t>회원가입</a:t>
            </a:r>
            <a:endParaRPr sz="1333" dirty="0"/>
          </a:p>
        </p:txBody>
      </p:sp>
      <p:sp>
        <p:nvSpPr>
          <p:cNvPr id="26" name="Google Shape;102;p13">
            <a:extLst>
              <a:ext uri="{FF2B5EF4-FFF2-40B4-BE49-F238E27FC236}">
                <a16:creationId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1327932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>
                <a:ea typeface="맑은 고딕"/>
              </a:rPr>
              <a:t>메인화면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7" name="Google Shape;102;p13">
            <a:extLst>
              <a:ext uri="{FF2B5EF4-FFF2-40B4-BE49-F238E27FC236}">
                <a16:creationId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629046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>
                <a:ea typeface="맑은 고딕"/>
              </a:rPr>
              <a:t>게시판 확인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8" name="Google Shape;102;p13">
            <a:extLst>
              <a:ext uri="{FF2B5EF4-FFF2-40B4-BE49-F238E27FC236}">
                <a16:creationId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378047" y="487960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불량 세미나 신고</a:t>
            </a:r>
          </a:p>
        </p:txBody>
      </p:sp>
      <p:sp>
        <p:nvSpPr>
          <p:cNvPr id="29" name="Google Shape;105;p13"/>
          <p:cNvSpPr/>
          <p:nvPr/>
        </p:nvSpPr>
        <p:spPr>
          <a:xfrm>
            <a:off x="8050484" y="421621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세미나 관리</a:t>
            </a:r>
            <a:endParaRPr sz="1333" dirty="0"/>
          </a:p>
        </p:txBody>
      </p:sp>
      <p:sp>
        <p:nvSpPr>
          <p:cNvPr id="30" name="Google Shape;102;p13">
            <a:extLst>
              <a:ext uri="{FF2B5EF4-FFF2-40B4-BE49-F238E27FC236}">
                <a16:creationId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1860776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/>
              <a:t>마이페이지</a:t>
            </a:r>
            <a:endParaRPr sz="1333" dirty="0"/>
          </a:p>
        </p:txBody>
      </p:sp>
      <p:sp>
        <p:nvSpPr>
          <p:cNvPr id="31" name="Google Shape;102;p13">
            <a:extLst>
              <a:ext uri="{FF2B5EF4-FFF2-40B4-BE49-F238E27FC236}">
                <a16:creationId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609855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공지사항</a:t>
            </a:r>
          </a:p>
        </p:txBody>
      </p:sp>
      <p:sp>
        <p:nvSpPr>
          <p:cNvPr id="32" name="Google Shape;102;p13">
            <a:extLst>
              <a:ext uri="{FF2B5EF4-FFF2-40B4-BE49-F238E27FC236}">
                <a16:creationId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643878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>
                <a:ea typeface="맑은 고딕"/>
              </a:rPr>
              <a:t>FAQ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3" name="Google Shape;102;p13">
            <a:extLst>
              <a:ext uri="{FF2B5EF4-FFF2-40B4-BE49-F238E27FC236}">
                <a16:creationId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5758324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>
                <a:ea typeface="맑은 고딕"/>
              </a:rPr>
              <a:t>Q&amp;A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4" name="Google Shape;102;p13">
            <a:extLst>
              <a:ext uri="{FF2B5EF4-FFF2-40B4-BE49-F238E27FC236}">
                <a16:creationId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378047" y="43334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>
                <a:ea typeface="맑은 고딕"/>
              </a:rPr>
              <a:t>밋업</a:t>
            </a:r>
            <a:r>
              <a:rPr lang="ko-KR" altLang="en-US" sz="1300" dirty="0">
                <a:ea typeface="맑은 고딕"/>
              </a:rPr>
              <a:t> 조회 및 등록</a:t>
            </a:r>
          </a:p>
        </p:txBody>
      </p:sp>
      <p:sp>
        <p:nvSpPr>
          <p:cNvPr id="35" name="Google Shape;102;p13">
            <a:extLst>
              <a:ext uri="{FF2B5EF4-FFF2-40B4-BE49-F238E27FC236}">
                <a16:creationId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4572787" y="5109502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>
                <a:ea typeface="맑은 고딕"/>
              </a:rPr>
              <a:t>밋업</a:t>
            </a:r>
            <a:r>
              <a:rPr lang="ko-KR" altLang="en-US" sz="1300" dirty="0">
                <a:ea typeface="맑은 고딕"/>
              </a:rPr>
              <a:t> 참가신청</a:t>
            </a:r>
          </a:p>
        </p:txBody>
      </p:sp>
      <p:sp>
        <p:nvSpPr>
          <p:cNvPr id="36" name="Google Shape;102;p13">
            <a:extLst>
              <a:ext uri="{FF2B5EF4-FFF2-40B4-BE49-F238E27FC236}">
                <a16:creationId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2307094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>
                <a:ea typeface="맑은 고딕"/>
              </a:rPr>
              <a:t>세미나존</a:t>
            </a:r>
            <a:r>
              <a:rPr lang="ko-KR" altLang="en-US" sz="1300" dirty="0">
                <a:ea typeface="맑은 고딕"/>
              </a:rPr>
              <a:t> 대여 예약</a:t>
            </a:r>
            <a:endParaRPr lang="en-US" altLang="ko-KR" sz="1300" dirty="0">
              <a:ea typeface="맑은 고딕"/>
            </a:endParaRPr>
          </a:p>
          <a:p>
            <a:pPr algn="ctr"/>
            <a:r>
              <a:rPr lang="ko-KR" altLang="en-US" sz="1300" dirty="0">
                <a:ea typeface="맑은 고딕"/>
              </a:rPr>
              <a:t>및 세미나 개최</a:t>
            </a:r>
          </a:p>
        </p:txBody>
      </p:sp>
      <p:sp>
        <p:nvSpPr>
          <p:cNvPr id="37" name="Google Shape;102;p13">
            <a:extLst>
              <a:ext uri="{FF2B5EF4-FFF2-40B4-BE49-F238E27FC236}">
                <a16:creationId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421686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세미나 문의하기</a:t>
            </a:r>
            <a:endParaRPr sz="1300" dirty="0">
              <a:ea typeface="맑은 고딕"/>
            </a:endParaRPr>
          </a:p>
        </p:txBody>
      </p:sp>
      <p:sp>
        <p:nvSpPr>
          <p:cNvPr id="38" name="Google Shape;102;p13">
            <a:extLst>
              <a:ext uri="{FF2B5EF4-FFF2-40B4-BE49-F238E27FC236}">
                <a16:creationId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2877913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/>
              <a:t>세미나존</a:t>
            </a:r>
            <a:r>
              <a:rPr lang="ko-KR" altLang="en-US" sz="1300" dirty="0"/>
              <a:t> 문의하기</a:t>
            </a:r>
            <a:endParaRPr sz="1300" dirty="0">
              <a:ea typeface="맑은 고딕"/>
            </a:endParaRPr>
          </a:p>
        </p:txBody>
      </p:sp>
      <p:sp>
        <p:nvSpPr>
          <p:cNvPr id="39" name="Google Shape;102;p13">
            <a:extLst>
              <a:ext uri="{FF2B5EF4-FFF2-40B4-BE49-F238E27FC236}">
                <a16:creationId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4663185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세미나 후기</a:t>
            </a:r>
            <a:endParaRPr sz="1300" dirty="0">
              <a:ea typeface="맑은 고딕"/>
            </a:endParaRPr>
          </a:p>
        </p:txBody>
      </p:sp>
      <p:sp>
        <p:nvSpPr>
          <p:cNvPr id="40" name="Google Shape;102;p13">
            <a:extLst>
              <a:ext uri="{FF2B5EF4-FFF2-40B4-BE49-F238E27FC236}">
                <a16:creationId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3324231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/>
              <a:t>세미나존</a:t>
            </a:r>
            <a:r>
              <a:rPr lang="ko-KR" altLang="en-US" sz="1300" dirty="0"/>
              <a:t> 후기</a:t>
            </a:r>
            <a:endParaRPr sz="1300" dirty="0">
              <a:ea typeface="맑은 고딕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35063CF-0BE5-4174-A7B5-34F632784F0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771592" y="1534004"/>
            <a:ext cx="606455" cy="206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E2FE515-B154-4255-AE81-D1963396C1ED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771592" y="3602755"/>
            <a:ext cx="606455" cy="148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BAA9AE0-8263-4AD7-8D96-4564D0DF4032}"/>
              </a:ext>
            </a:extLst>
          </p:cNvPr>
          <p:cNvCxnSpPr>
            <a:stCxn id="5" idx="3"/>
            <a:endCxn id="27" idx="1"/>
          </p:cNvCxnSpPr>
          <p:nvPr/>
        </p:nvCxnSpPr>
        <p:spPr>
          <a:xfrm>
            <a:off x="771592" y="3602755"/>
            <a:ext cx="606455" cy="289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35063CF-0BE5-4174-A7B5-34F632784F0C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3597673" y="1534004"/>
            <a:ext cx="975114" cy="2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35063CF-0BE5-4174-A7B5-34F632784F0C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3597673" y="1534004"/>
            <a:ext cx="975114" cy="47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 flipV="1">
            <a:off x="3597673" y="2513166"/>
            <a:ext cx="975114" cy="8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38" idx="1"/>
          </p:cNvCxnSpPr>
          <p:nvPr/>
        </p:nvCxnSpPr>
        <p:spPr>
          <a:xfrm>
            <a:off x="3597673" y="2596291"/>
            <a:ext cx="975114" cy="42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3597673" y="2596291"/>
            <a:ext cx="975114" cy="87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3597673" y="3866360"/>
            <a:ext cx="975114" cy="4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3597673" y="3866360"/>
            <a:ext cx="975114" cy="49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3597673" y="3866360"/>
            <a:ext cx="975114" cy="94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5063CF-0BE5-4174-A7B5-34F632784F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597673" y="4539501"/>
            <a:ext cx="975114" cy="71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35063CF-0BE5-4174-A7B5-34F632784F0C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3597673" y="5672253"/>
            <a:ext cx="975114" cy="2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3597673" y="5902145"/>
            <a:ext cx="975114" cy="5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3597673" y="6242378"/>
            <a:ext cx="975114" cy="25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3597673" y="6496540"/>
            <a:ext cx="975114" cy="8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oogle Shape;96;p13"/>
          <p:cNvSpPr/>
          <p:nvPr/>
        </p:nvSpPr>
        <p:spPr>
          <a:xfrm>
            <a:off x="8050484" y="616634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관리자 계정</a:t>
            </a:r>
            <a:r>
              <a:rPr lang="ko" altLang="en-US" sz="1333" dirty="0"/>
              <a:t> 관리</a:t>
            </a:r>
            <a:endParaRPr sz="1333" dirty="0"/>
          </a:p>
        </p:txBody>
      </p:sp>
      <p:sp>
        <p:nvSpPr>
          <p:cNvPr id="58" name="Google Shape;96;p13"/>
          <p:cNvSpPr/>
          <p:nvPr/>
        </p:nvSpPr>
        <p:spPr>
          <a:xfrm>
            <a:off x="8050484" y="154614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 err="1"/>
              <a:t>메인화면</a:t>
            </a:r>
            <a:r>
              <a:rPr lang="ko-KR" altLang="en-US" sz="1400" dirty="0"/>
              <a:t> 관리</a:t>
            </a:r>
          </a:p>
          <a:p>
            <a:pPr algn="ctr"/>
            <a:r>
              <a:rPr lang="ko-KR" altLang="en-US" sz="1400" dirty="0"/>
              <a:t>(</a:t>
            </a:r>
            <a:r>
              <a:rPr lang="ko-KR" altLang="en-US" sz="1400" dirty="0" err="1"/>
              <a:t>캐러셀</a:t>
            </a:r>
            <a:r>
              <a:rPr lang="ko-KR" altLang="en-US" sz="1400" dirty="0"/>
              <a:t> 이미지)</a:t>
            </a:r>
          </a:p>
        </p:txBody>
      </p:sp>
      <p:cxnSp>
        <p:nvCxnSpPr>
          <p:cNvPr id="59" name="Google Shape;103;p13"/>
          <p:cNvCxnSpPr>
            <a:stCxn id="14" idx="1"/>
            <a:endCxn id="25" idx="3"/>
          </p:cNvCxnSpPr>
          <p:nvPr/>
        </p:nvCxnSpPr>
        <p:spPr>
          <a:xfrm flipH="1" flipV="1">
            <a:off x="6792413" y="1558279"/>
            <a:ext cx="1258071" cy="10634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03;p13"/>
          <p:cNvCxnSpPr>
            <a:stCxn id="14" idx="1"/>
            <a:endCxn id="30" idx="3"/>
          </p:cNvCxnSpPr>
          <p:nvPr/>
        </p:nvCxnSpPr>
        <p:spPr>
          <a:xfrm flipH="1" flipV="1">
            <a:off x="6792413" y="2004597"/>
            <a:ext cx="1258071" cy="617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103;p13"/>
          <p:cNvCxnSpPr>
            <a:stCxn id="12" idx="1"/>
            <a:endCxn id="36" idx="3"/>
          </p:cNvCxnSpPr>
          <p:nvPr/>
        </p:nvCxnSpPr>
        <p:spPr>
          <a:xfrm flipH="1" flipV="1">
            <a:off x="6792413" y="2513166"/>
            <a:ext cx="1258071" cy="10178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03;p13"/>
          <p:cNvCxnSpPr>
            <a:stCxn id="12" idx="1"/>
            <a:endCxn id="38" idx="3"/>
          </p:cNvCxnSpPr>
          <p:nvPr/>
        </p:nvCxnSpPr>
        <p:spPr>
          <a:xfrm flipH="1" flipV="1">
            <a:off x="6792413" y="3021734"/>
            <a:ext cx="1258071" cy="5093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03;p13"/>
          <p:cNvCxnSpPr>
            <a:stCxn id="29" idx="1"/>
            <a:endCxn id="21" idx="3"/>
          </p:cNvCxnSpPr>
          <p:nvPr/>
        </p:nvCxnSpPr>
        <p:spPr>
          <a:xfrm flipH="1" flipV="1">
            <a:off x="6792413" y="3914370"/>
            <a:ext cx="1258071" cy="5578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103;p13"/>
          <p:cNvCxnSpPr>
            <a:stCxn id="13" idx="1"/>
            <a:endCxn id="33" idx="3"/>
          </p:cNvCxnSpPr>
          <p:nvPr/>
        </p:nvCxnSpPr>
        <p:spPr>
          <a:xfrm flipH="1">
            <a:off x="6792413" y="5585734"/>
            <a:ext cx="1258071" cy="3164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103;p13"/>
          <p:cNvCxnSpPr>
            <a:stCxn id="13" idx="1"/>
            <a:endCxn id="31" idx="3"/>
          </p:cNvCxnSpPr>
          <p:nvPr/>
        </p:nvCxnSpPr>
        <p:spPr>
          <a:xfrm flipH="1">
            <a:off x="6792413" y="5585734"/>
            <a:ext cx="1258071" cy="6566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103;p13"/>
          <p:cNvCxnSpPr>
            <a:stCxn id="13" idx="1"/>
            <a:endCxn id="32" idx="3"/>
          </p:cNvCxnSpPr>
          <p:nvPr/>
        </p:nvCxnSpPr>
        <p:spPr>
          <a:xfrm flipH="1">
            <a:off x="6792413" y="5585734"/>
            <a:ext cx="1258071" cy="9968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104;p13"/>
          <p:cNvCxnSpPr>
            <a:stCxn id="7" idx="1"/>
            <a:endCxn id="29" idx="3"/>
          </p:cNvCxnSpPr>
          <p:nvPr/>
        </p:nvCxnSpPr>
        <p:spPr>
          <a:xfrm flipH="1">
            <a:off x="9920084" y="3445684"/>
            <a:ext cx="1362350" cy="10265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0559775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화면구현</a:t>
            </a:r>
            <a:r>
              <a:rPr lang="en-US" altLang="ko-KR" sz="4000" b="0"/>
              <a:t>] </a:t>
            </a:r>
            <a:r>
              <a:rPr lang="ko-KR" altLang="en-US" sz="4000" b="0"/>
              <a:t>관리자</a:t>
            </a:r>
            <a:r>
              <a:rPr lang="en-US" altLang="ko-KR" sz="4000" b="0"/>
              <a:t>- </a:t>
            </a:r>
            <a:r>
              <a:rPr lang="ko-KR" altLang="en-US" sz="4000" b="0"/>
              <a:t>웹 </a:t>
            </a:r>
            <a:r>
              <a:rPr lang="en-US" altLang="ko-KR" sz="4000" b="0"/>
              <a:t>- </a:t>
            </a:r>
            <a:r>
              <a:rPr lang="ko-KR" altLang="en-US" sz="4000" b="0"/>
              <a:t>회원정보관리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54" y="1769278"/>
            <a:ext cx="7334602" cy="429788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318" y="1769278"/>
            <a:ext cx="3466614" cy="7126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318" y="2555513"/>
            <a:ext cx="3657600" cy="15643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359" y="4373904"/>
            <a:ext cx="3797559" cy="21295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15737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/>
              <a:t>사용자 </a:t>
            </a:r>
            <a:r>
              <a:rPr lang="en-US" altLang="ko-KR" sz="4000" b="0"/>
              <a:t>– </a:t>
            </a:r>
            <a:r>
              <a:rPr lang="ko-KR" altLang="en-US" sz="4000" b="0"/>
              <a:t>모바일 </a:t>
            </a:r>
            <a:r>
              <a:rPr lang="en-US" altLang="ko-KR" sz="4000" b="0"/>
              <a:t>-</a:t>
            </a:r>
            <a:r>
              <a:rPr lang="ko-KR" altLang="en-US" sz="4000" b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/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이동 실패하면 실패 </a:t>
                      </a:r>
                      <a:r>
                        <a:rPr lang="ko-KR" altLang="en-US" sz="1500" b="0" u="none" strike="noStrike" cap="none" baseline="0" dirty="0" err="1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4535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화면구현</a:t>
            </a:r>
            <a:r>
              <a:rPr lang="en-US" altLang="ko-KR" sz="4000" b="0"/>
              <a:t>] </a:t>
            </a:r>
            <a:r>
              <a:rPr lang="ko-KR" altLang="en-US" sz="4000" b="0"/>
              <a:t>사용자 </a:t>
            </a:r>
            <a:r>
              <a:rPr lang="en-US" altLang="ko-KR" sz="4000" b="0"/>
              <a:t>– </a:t>
            </a:r>
            <a:r>
              <a:rPr lang="ko-KR" altLang="en-US" sz="4000" b="0"/>
              <a:t>모바일 </a:t>
            </a:r>
            <a:r>
              <a:rPr lang="en-US" altLang="ko-KR" sz="4000" b="0"/>
              <a:t>-</a:t>
            </a:r>
            <a:r>
              <a:rPr lang="ko-KR" altLang="en-US" sz="4000" b="0"/>
              <a:t>메인페이지</a:t>
            </a:r>
            <a:endParaRPr lang="ko-KR" altLang="en-US" sz="2400" b="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22" y="1416908"/>
            <a:ext cx="2299761" cy="45802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584" y="1680519"/>
            <a:ext cx="6248400" cy="13046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703" y="3224944"/>
            <a:ext cx="6244281" cy="2701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02127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모바일 </a:t>
            </a:r>
            <a:r>
              <a:rPr lang="en-US" altLang="ko-KR" sz="2800" b="0"/>
              <a:t>–</a:t>
            </a:r>
            <a:r>
              <a:rPr lang="ko-KR" altLang="en-US" sz="2800" b="0"/>
              <a:t>메인페이지 </a:t>
            </a:r>
            <a:r>
              <a:rPr lang="en-US" altLang="ko-KR" sz="2800" b="0"/>
              <a:t>- </a:t>
            </a:r>
            <a:r>
              <a:rPr lang="ko-KR" altLang="en-US" sz="2800" b="0"/>
              <a:t>메뉴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482" y="1540232"/>
            <a:ext cx="2169428" cy="48625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643" y="1540232"/>
            <a:ext cx="3809871" cy="25472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143" y="1540232"/>
            <a:ext cx="4027811" cy="1419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143" y="3195735"/>
            <a:ext cx="4027811" cy="2150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05134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/>
              <a:t>] </a:t>
            </a:r>
            <a:r>
              <a:rPr lang="ko-KR" altLang="en-US" sz="3600" b="0"/>
              <a:t>사용자 </a:t>
            </a:r>
            <a:r>
              <a:rPr lang="en-US" altLang="ko-KR" sz="3600" b="0"/>
              <a:t>– </a:t>
            </a:r>
            <a:r>
              <a:rPr lang="ko-KR" altLang="en-US" sz="3600" b="0"/>
              <a:t>모바일 </a:t>
            </a:r>
            <a:r>
              <a:rPr lang="en-US" altLang="ko-KR" sz="3600" b="0"/>
              <a:t>- </a:t>
            </a:r>
            <a:r>
              <a:rPr lang="ko-KR" altLang="en-US" sz="3600" b="0"/>
              <a:t>로그인 페이지</a:t>
            </a:r>
            <a:r>
              <a:rPr lang="ko-KR" altLang="en-US" sz="2000" b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/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이동 실패하면 실패 </a:t>
                      </a:r>
                      <a:r>
                        <a:rPr lang="ko-KR" altLang="en-US" sz="1500" b="0" u="none" strike="noStrike" cap="none" baseline="0" dirty="0" err="1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06921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모바일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81" y="1632857"/>
            <a:ext cx="2379108" cy="47306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874" y="1987420"/>
            <a:ext cx="3352849" cy="27960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723" y="1782148"/>
            <a:ext cx="3644126" cy="34693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63931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6459676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80158176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/>
                        <a:t>회원가입에 필요한 정보를 </a:t>
                      </a:r>
                      <a:r>
                        <a:rPr lang="ko-KR" altLang="en-US" sz="1100" b="0" u="none" strike="noStrike" cap="none" dirty="0" err="1"/>
                        <a:t>입력받는</a:t>
                      </a:r>
                      <a:r>
                        <a:rPr lang="ko-KR" altLang="en-US" sz="1100" b="0" u="none" strike="noStrike" cap="none" dirty="0"/>
                        <a:t> 폼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아이디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비밀번호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 err="1"/>
                        <a:t>이메일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닉네임을 </a:t>
                      </a:r>
                      <a:r>
                        <a:rPr lang="ko-KR" altLang="en-US" sz="1100" b="0" u="none" strike="noStrike" cap="none" baseline="0" dirty="0" err="1"/>
                        <a:t>입력받고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 err="1"/>
                        <a:t>셀렉트</a:t>
                      </a:r>
                      <a:r>
                        <a:rPr lang="ko-KR" altLang="en-US" sz="1100" b="0" u="none" strike="noStrike" cap="none" baseline="0" dirty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/>
                        <a:t>,</a:t>
                      </a:r>
                      <a:r>
                        <a:rPr lang="en-US" altLang="ko-KR" sz="1100" b="0" u="none" strike="noStrike" cap="none" baseline="0" dirty="0"/>
                        <a:t> </a:t>
                      </a:r>
                      <a:r>
                        <a:rPr lang="ko-KR" altLang="en-US" sz="1100" b="0" u="none" strike="noStrike" cap="none" baseline="0" dirty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/>
                        <a:t>팝업창이</a:t>
                      </a:r>
                      <a:r>
                        <a:rPr lang="ko-KR" altLang="en-US" sz="1100" b="0" u="none" strike="noStrike" cap="none" baseline="0" dirty="0"/>
                        <a:t> 생성되며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해당 </a:t>
                      </a:r>
                      <a:r>
                        <a:rPr lang="ko-KR" altLang="en-US" sz="1100" b="0" u="none" strike="noStrike" cap="none" baseline="0" dirty="0" err="1"/>
                        <a:t>팝업창에서</a:t>
                      </a:r>
                      <a:r>
                        <a:rPr lang="ko-KR" altLang="en-US" sz="1100" b="0" u="none" strike="noStrike" cap="none" baseline="0" dirty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r>
                        <a:rPr lang="ko-KR" altLang="en-US" sz="1100" b="0" u="none" strike="noStrike" cap="none" baseline="0" dirty="0"/>
                        <a:t> </a:t>
                      </a:r>
                      <a:endParaRPr lang="en-US" altLang="ko-KR" sz="11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/>
                        <a:t>이메일의</a:t>
                      </a:r>
                      <a:r>
                        <a:rPr lang="ko-KR" altLang="en-US" sz="1100" b="0" u="none" strike="noStrike" cap="none" dirty="0"/>
                        <a:t> 경우도 </a:t>
                      </a:r>
                      <a:r>
                        <a:rPr lang="ko-KR" altLang="en-US" sz="1100" b="0" u="none" strike="noStrike" cap="none" dirty="0" err="1"/>
                        <a:t>정규표현식을</a:t>
                      </a:r>
                      <a:r>
                        <a:rPr lang="ko-KR" altLang="en-US" sz="1100" b="0" u="none" strike="noStrike" cap="none" dirty="0"/>
                        <a:t> 사용하여 </a:t>
                      </a:r>
                      <a:r>
                        <a:rPr lang="en-US" altLang="ko-KR" sz="1100" b="0" u="none" strike="noStrike" cap="none" dirty="0" err="1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/>
                        <a:t> </a:t>
                      </a:r>
                      <a:r>
                        <a:rPr lang="ko-KR" altLang="en-US" sz="1100" b="0" u="none" strike="noStrike" cap="none" dirty="0"/>
                        <a:t>형태의 </a:t>
                      </a:r>
                      <a:r>
                        <a:rPr lang="ko-KR" altLang="en-US" sz="1100" b="0" u="none" strike="noStrike" cap="none" dirty="0" err="1"/>
                        <a:t>이메일을</a:t>
                      </a:r>
                      <a:r>
                        <a:rPr lang="ko-KR" altLang="en-US" sz="1100" b="0" u="none" strike="noStrike" cap="none" dirty="0"/>
                        <a:t> </a:t>
                      </a:r>
                      <a:r>
                        <a:rPr lang="ko-KR" altLang="en-US" sz="1100" b="0" u="none" strike="noStrike" cap="none" dirty="0" err="1"/>
                        <a:t>입력받도록</a:t>
                      </a:r>
                      <a:r>
                        <a:rPr lang="ko-KR" altLang="en-US" sz="1100" b="0" u="none" strike="noStrike" cap="none" dirty="0"/>
                        <a:t> 한다</a:t>
                      </a:r>
                      <a:r>
                        <a:rPr lang="en-US" altLang="ko-KR" sz="11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/>
                        <a:t>이미지를 </a:t>
                      </a:r>
                      <a:r>
                        <a:rPr lang="ko-KR" altLang="en-US" sz="1100" b="0" u="none" strike="noStrike" cap="none" dirty="0" err="1"/>
                        <a:t>업로드하는</a:t>
                      </a:r>
                      <a:r>
                        <a:rPr lang="ko-KR" altLang="en-US" sz="1100" b="0" u="none" strike="noStrike" cap="none" dirty="0"/>
                        <a:t> 경우 내가 </a:t>
                      </a:r>
                      <a:r>
                        <a:rPr lang="ko-KR" altLang="en-US" sz="1100" b="0" u="none" strike="noStrike" cap="none" dirty="0" err="1"/>
                        <a:t>업로드한</a:t>
                      </a:r>
                      <a:r>
                        <a:rPr lang="ko-KR" altLang="en-US" sz="1100" b="0" u="none" strike="noStrike" cap="none" dirty="0"/>
                        <a:t> 이미지를 </a:t>
                      </a:r>
                      <a:r>
                        <a:rPr lang="ko-KR" altLang="en-US" sz="1100" b="0" u="none" strike="noStrike" cap="none" dirty="0" err="1"/>
                        <a:t>미리볼</a:t>
                      </a:r>
                      <a:r>
                        <a:rPr lang="ko-KR" altLang="en-US" sz="1100" b="0" u="none" strike="noStrike" cap="none" dirty="0"/>
                        <a:t> 수 있다</a:t>
                      </a:r>
                      <a:r>
                        <a:rPr lang="en-US" altLang="ko-KR" sz="11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아이디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비밀번호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비밀번호확인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tx1"/>
                </a:solidFill>
              </a:rPr>
              <a:t>이메일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닉네임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tx1"/>
                </a:solidFill>
              </a:rPr>
              <a:t>주소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838803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폼</a:t>
            </a:r>
          </a:p>
        </p:txBody>
      </p:sp>
    </p:spTree>
    <p:extLst>
      <p:ext uri="{BB962C8B-B14F-4D97-AF65-F5344CB8AC3E}">
        <p14:creationId xmlns:p14="http://schemas.microsoft.com/office/powerpoint/2010/main" val="4005354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035884484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회원가입 완료 페이지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로그인 버튼을 눌러서 로그인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회원가입이 완료되었습니다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314492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완료페이지</a:t>
            </a:r>
          </a:p>
        </p:txBody>
      </p:sp>
    </p:spTree>
    <p:extLst>
      <p:ext uri="{BB962C8B-B14F-4D97-AF65-F5344CB8AC3E}">
        <p14:creationId xmlns:p14="http://schemas.microsoft.com/office/powerpoint/2010/main" val="5446261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폼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1854200"/>
            <a:ext cx="4089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r>
              <a:rPr lang="en-US" altLang="ko-KR" dirty="0"/>
              <a:t>, </a:t>
            </a:r>
            <a:r>
              <a:rPr lang="ko-KR" altLang="en-US" dirty="0" err="1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프로필이미지</a:t>
            </a:r>
            <a:r>
              <a:rPr lang="en-US" altLang="ko-KR" dirty="0"/>
              <a:t>, </a:t>
            </a:r>
            <a:r>
              <a:rPr lang="ko-KR" altLang="en-US" dirty="0"/>
              <a:t>관심카테고리를 받을 수 있도록 </a:t>
            </a:r>
            <a:r>
              <a:rPr lang="en-US" altLang="ko-KR" dirty="0"/>
              <a:t>input</a:t>
            </a:r>
            <a:r>
              <a:rPr lang="ko-KR" altLang="en-US" dirty="0"/>
              <a:t>을 이용해 </a:t>
            </a:r>
            <a:r>
              <a:rPr lang="en-US" altLang="ko-KR" dirty="0"/>
              <a:t>form </a:t>
            </a:r>
            <a:r>
              <a:rPr lang="ko-KR" altLang="en-US" dirty="0"/>
              <a:t>작성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필수사항 </a:t>
            </a:r>
            <a:r>
              <a:rPr lang="en-US" altLang="ko-KR" dirty="0"/>
              <a:t>*</a:t>
            </a:r>
            <a:r>
              <a:rPr lang="ko-KR" altLang="en-US" dirty="0"/>
              <a:t>표시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전화번호 등 </a:t>
            </a:r>
            <a:r>
              <a:rPr lang="ko-KR" altLang="en-US" dirty="0" err="1"/>
              <a:t>정규표현식을</a:t>
            </a:r>
            <a:r>
              <a:rPr lang="ko-KR" altLang="en-US" dirty="0"/>
              <a:t> 사용하여 </a:t>
            </a:r>
            <a:r>
              <a:rPr lang="ko-KR" altLang="en-US" dirty="0" err="1"/>
              <a:t>무결성</a:t>
            </a:r>
            <a:r>
              <a:rPr lang="ko-KR" altLang="en-US" dirty="0"/>
              <a:t> 검증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94" y="1313645"/>
            <a:ext cx="5525470" cy="52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58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877733" y="2852936"/>
            <a:ext cx="6549907" cy="214531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요구사항 정의서</a:t>
            </a: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 </a:t>
            </a:r>
            <a:r>
              <a:rPr lang="en-US" altLang="ko-KR" sz="2500" dirty="0"/>
              <a:t>e-zone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723163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이용한 아이디 중복체크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52634" y="1855757"/>
            <a:ext cx="4872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 중복확인을 위한 기존의 </a:t>
            </a:r>
            <a:r>
              <a:rPr lang="ko-KR" altLang="en-US" dirty="0" err="1"/>
              <a:t>팝업창을</a:t>
            </a:r>
            <a:r>
              <a:rPr lang="ko-KR" altLang="en-US" dirty="0"/>
              <a:t> 없애고 </a:t>
            </a:r>
            <a:r>
              <a:rPr lang="en-US" altLang="ko-KR" dirty="0"/>
              <a:t>AJAX</a:t>
            </a:r>
            <a:r>
              <a:rPr lang="ko-KR" altLang="en-US" dirty="0"/>
              <a:t>를 이용한 아이디 중복체크</a:t>
            </a:r>
          </a:p>
        </p:txBody>
      </p:sp>
      <p:pic>
        <p:nvPicPr>
          <p:cNvPr id="1026" name="Picture 2" descr="C:\Users\ezen-033\Desktop\ppt\회원가입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1352380"/>
            <a:ext cx="4983372" cy="1392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zen-033\Desktop\ppt\회원가입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3003880"/>
            <a:ext cx="4983372" cy="13764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zen-033\Desktop\ppt\회원가입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4712939"/>
            <a:ext cx="4983372" cy="13134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9788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완료페이지</a:t>
            </a:r>
          </a:p>
        </p:txBody>
      </p:sp>
      <p:pic>
        <p:nvPicPr>
          <p:cNvPr id="3074" name="Picture 2" descr="C:\Users\ezen-033\Desktop\회원가입 완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6" y="2311400"/>
            <a:ext cx="6934734" cy="32741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31100" y="3052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회원등록이 정상 완료되면 이동하는 페이지</a:t>
            </a:r>
          </a:p>
        </p:txBody>
      </p:sp>
    </p:spTree>
    <p:extLst>
      <p:ext uri="{BB962C8B-B14F-4D97-AF65-F5344CB8AC3E}">
        <p14:creationId xmlns:p14="http://schemas.microsoft.com/office/powerpoint/2010/main" val="10005701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15028733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회원가입에 필요한 정보를 </a:t>
                      </a:r>
                      <a:r>
                        <a:rPr lang="ko-KR" altLang="en-US" sz="1300" b="0" u="none" strike="noStrike" cap="none" dirty="0" err="1"/>
                        <a:t>입력받는</a:t>
                      </a:r>
                      <a:r>
                        <a:rPr lang="ko-KR" altLang="en-US" sz="1300" b="0" u="none" strike="noStrike" cap="none" dirty="0"/>
                        <a:t> 폼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아이디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비밀번호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 err="1"/>
                        <a:t>이메일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닉네임을 </a:t>
                      </a:r>
                      <a:r>
                        <a:rPr lang="ko-KR" altLang="en-US" sz="1300" b="0" u="none" strike="noStrike" cap="none" baseline="0" dirty="0" err="1"/>
                        <a:t>입력받고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 err="1"/>
                        <a:t>셀렉트</a:t>
                      </a:r>
                      <a:r>
                        <a:rPr lang="ko-KR" altLang="en-US" sz="1300" b="0" u="none" strike="noStrike" cap="none" baseline="0" dirty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정규표현식을</a:t>
                      </a:r>
                      <a:r>
                        <a:rPr lang="ko-KR" altLang="en-US" sz="1300" b="0" u="none" strike="noStrike" cap="none" dirty="0"/>
                        <a:t> 이용하여 특수문자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영문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숫자를 최소 </a:t>
                      </a:r>
                      <a:r>
                        <a:rPr lang="en-US" altLang="ko-KR" sz="1300" b="0" u="none" strike="noStrike" cap="none" dirty="0"/>
                        <a:t>1</a:t>
                      </a:r>
                      <a:r>
                        <a:rPr lang="ko-KR" altLang="en-US" sz="1300" b="0" u="none" strike="noStrike" cap="none" dirty="0"/>
                        <a:t>개씩 </a:t>
                      </a:r>
                      <a:r>
                        <a:rPr lang="ko-KR" altLang="en-US" sz="1300" b="0" u="none" strike="noStrike" cap="none" dirty="0" err="1"/>
                        <a:t>입력받아</a:t>
                      </a:r>
                      <a:r>
                        <a:rPr lang="ko-KR" altLang="en-US" sz="1300" b="0" u="none" strike="noStrike" cap="none" dirty="0"/>
                        <a:t> 최소 </a:t>
                      </a:r>
                      <a:r>
                        <a:rPr lang="en-US" altLang="ko-KR" sz="1300" b="0" u="none" strike="noStrike" cap="none" dirty="0"/>
                        <a:t>10</a:t>
                      </a:r>
                      <a:r>
                        <a:rPr lang="ko-KR" altLang="en-US" sz="1300" b="0" u="none" strike="noStrike" cap="none" dirty="0"/>
                        <a:t>자의 비밀번호를 입력 받는다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이메일의</a:t>
                      </a:r>
                      <a:r>
                        <a:rPr lang="ko-KR" altLang="en-US" sz="1300" b="0" u="none" strike="noStrike" cap="none" dirty="0"/>
                        <a:t> 경우도 </a:t>
                      </a:r>
                      <a:r>
                        <a:rPr lang="ko-KR" altLang="en-US" sz="1300" b="0" u="none" strike="noStrike" cap="none" dirty="0" err="1"/>
                        <a:t>정규표현식을</a:t>
                      </a:r>
                      <a:r>
                        <a:rPr lang="ko-KR" altLang="en-US" sz="1300" b="0" u="none" strike="noStrike" cap="none" dirty="0"/>
                        <a:t> 사용하여 </a:t>
                      </a:r>
                      <a:r>
                        <a:rPr lang="en-US" altLang="ko-KR" sz="1300" b="0" u="none" strike="noStrike" cap="none" dirty="0" err="1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/>
                        <a:t> </a:t>
                      </a:r>
                      <a:r>
                        <a:rPr lang="ko-KR" altLang="en-US" sz="1300" b="0" u="none" strike="noStrike" cap="none" dirty="0"/>
                        <a:t>형태의 </a:t>
                      </a:r>
                      <a:r>
                        <a:rPr lang="ko-KR" altLang="en-US" sz="1300" b="0" u="none" strike="noStrike" cap="none" dirty="0" err="1"/>
                        <a:t>이메일을</a:t>
                      </a:r>
                      <a:r>
                        <a:rPr lang="ko-KR" altLang="en-US" sz="1300" b="0" u="none" strike="noStrike" cap="none" dirty="0"/>
                        <a:t> </a:t>
                      </a:r>
                      <a:r>
                        <a:rPr lang="ko-KR" altLang="en-US" sz="1300" b="0" u="none" strike="noStrike" cap="none" dirty="0" err="1"/>
                        <a:t>입력받도록</a:t>
                      </a:r>
                      <a:r>
                        <a:rPr lang="ko-KR" altLang="en-US" sz="1300" b="0" u="none" strike="noStrike" cap="none" dirty="0"/>
                        <a:t> 한다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아이디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비밀번호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비밀번호확인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tx1"/>
                </a:solidFill>
              </a:rPr>
              <a:t>이메일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닉네임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249382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폼</a:t>
            </a:r>
          </a:p>
        </p:txBody>
      </p:sp>
    </p:spTree>
    <p:extLst>
      <p:ext uri="{BB962C8B-B14F-4D97-AF65-F5344CB8AC3E}">
        <p14:creationId xmlns:p14="http://schemas.microsoft.com/office/powerpoint/2010/main" val="24848401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07" y="886492"/>
            <a:ext cx="3283814" cy="58445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909955" y="2400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14681" y="2570665"/>
            <a:ext cx="618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Linear Layout</a:t>
            </a:r>
            <a:r>
              <a:rPr lang="ko-KR" altLang="en-US" dirty="0"/>
              <a:t>과 </a:t>
            </a:r>
            <a:r>
              <a:rPr lang="en-US" altLang="ko-KR" dirty="0"/>
              <a:t>spinner</a:t>
            </a:r>
            <a:r>
              <a:rPr lang="ko-KR" altLang="en-US" dirty="0"/>
              <a:t>를 활용하여 회원가입 폼 제작</a:t>
            </a:r>
          </a:p>
        </p:txBody>
      </p:sp>
    </p:spTree>
    <p:extLst>
      <p:ext uri="{BB962C8B-B14F-4D97-AF65-F5344CB8AC3E}">
        <p14:creationId xmlns:p14="http://schemas.microsoft.com/office/powerpoint/2010/main" val="41272806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완료페이지</a:t>
            </a:r>
          </a:p>
        </p:txBody>
      </p:sp>
      <p:pic>
        <p:nvPicPr>
          <p:cNvPr id="1026" name="Picture 2" descr="C:\Users\ezen-033\Desktop\회원가입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942" y="1532466"/>
            <a:ext cx="2847703" cy="49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80667" y="2392865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Linear Layout</a:t>
            </a:r>
            <a:r>
              <a:rPr lang="ko-KR" altLang="en-US" dirty="0"/>
              <a:t>을 통한 회원가입 완료페이지 제작</a:t>
            </a:r>
          </a:p>
        </p:txBody>
      </p:sp>
    </p:spTree>
    <p:extLst>
      <p:ext uri="{BB962C8B-B14F-4D97-AF65-F5344CB8AC3E}">
        <p14:creationId xmlns:p14="http://schemas.microsoft.com/office/powerpoint/2010/main" val="2231870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810641091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시간은 최소 </a:t>
                      </a:r>
                      <a:r>
                        <a:rPr lang="en-US" altLang="ko-KR" sz="1300" b="0" u="none" strike="noStrike" cap="none" dirty="0"/>
                        <a:t>2</a:t>
                      </a:r>
                      <a:r>
                        <a:rPr lang="ko-KR" altLang="en-US" sz="1300" b="0" u="none" strike="noStrike" cap="none" dirty="0"/>
                        <a:t>시간으로 </a:t>
                      </a:r>
                      <a:r>
                        <a:rPr lang="en-US" altLang="ko-KR" sz="1300" b="0" u="none" strike="noStrike" cap="none" dirty="0"/>
                        <a:t>1</a:t>
                      </a:r>
                      <a:r>
                        <a:rPr lang="ko-KR" altLang="en-US" sz="1300" b="0" u="none" strike="noStrike" cap="none" dirty="0"/>
                        <a:t>시간 단위로 선택한다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가능시간범위</a:t>
                      </a:r>
                      <a:r>
                        <a:rPr lang="en-US" altLang="ko-KR" sz="1300" b="0" u="none" strike="noStrike" cap="none" dirty="0"/>
                        <a:t>(09~22</a:t>
                      </a:r>
                      <a:r>
                        <a:rPr lang="ko-KR" altLang="en-US" sz="1300" b="0" u="none" strike="noStrike" cap="none" dirty="0"/>
                        <a:t>시</a:t>
                      </a:r>
                      <a:r>
                        <a:rPr lang="en-US" altLang="ko-KR" sz="1300" b="0" u="none" strike="noStrike" cap="none" dirty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시간선택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공간선택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카테고리선택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IT</a:t>
            </a:r>
            <a:r>
              <a:rPr lang="ko-KR" altLang="en-US" sz="1400" dirty="0">
                <a:solidFill>
                  <a:schemeClr val="tx1"/>
                </a:solidFill>
              </a:rPr>
              <a:t>기술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스포츠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건강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음식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음악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가족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언어문화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영상제작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세미나 소개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참가비 설정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143411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날짜선택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폼</a:t>
            </a:r>
          </a:p>
        </p:txBody>
      </p:sp>
    </p:spTree>
    <p:extLst>
      <p:ext uri="{BB962C8B-B14F-4D97-AF65-F5344CB8AC3E}">
        <p14:creationId xmlns:p14="http://schemas.microsoft.com/office/powerpoint/2010/main" val="29746028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폼</a:t>
            </a:r>
          </a:p>
        </p:txBody>
      </p:sp>
      <p:pic>
        <p:nvPicPr>
          <p:cNvPr id="2050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7" y="1256561"/>
            <a:ext cx="4928130" cy="53558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49533" y="1837267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세미나 등록 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세미나 명</a:t>
            </a:r>
            <a:r>
              <a:rPr lang="en-US" altLang="ko-KR" dirty="0"/>
              <a:t>, </a:t>
            </a:r>
            <a:r>
              <a:rPr lang="ko-KR" altLang="en-US" dirty="0"/>
              <a:t>부제</a:t>
            </a:r>
            <a:r>
              <a:rPr lang="en-US" altLang="ko-KR" dirty="0"/>
              <a:t>, </a:t>
            </a:r>
            <a:r>
              <a:rPr lang="ko-KR" altLang="en-US" dirty="0"/>
              <a:t>장소</a:t>
            </a:r>
            <a:r>
              <a:rPr lang="en-US" altLang="ko-KR" dirty="0"/>
              <a:t>, </a:t>
            </a:r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카테고리를 선택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세미나소개</a:t>
            </a:r>
            <a:r>
              <a:rPr lang="en-US" altLang="ko-KR" dirty="0"/>
              <a:t>, </a:t>
            </a:r>
            <a:r>
              <a:rPr lang="ko-KR" altLang="en-US" dirty="0"/>
              <a:t>최대 인원수</a:t>
            </a:r>
            <a:r>
              <a:rPr lang="en-US" altLang="ko-KR" dirty="0"/>
              <a:t>, </a:t>
            </a:r>
            <a:r>
              <a:rPr lang="ko-KR" altLang="en-US" dirty="0"/>
              <a:t>참가비를 설정하여 등록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75159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60266" y="1540935"/>
            <a:ext cx="3691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페이지를 이동하지 않고 장소와 날짜를 선택 시 </a:t>
            </a:r>
            <a:r>
              <a:rPr lang="en-US" altLang="ko-KR" dirty="0"/>
              <a:t>AJAX</a:t>
            </a:r>
            <a:r>
              <a:rPr lang="ko-KR" altLang="en-US" dirty="0"/>
              <a:t>를 통해서 예약된 시간정보를 호출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호출된 정보를 이용하여 선택 불가능한 시간 표시</a:t>
            </a:r>
            <a:r>
              <a:rPr lang="en-US" altLang="ko-KR" dirty="0"/>
              <a:t>.</a:t>
            </a:r>
          </a:p>
        </p:txBody>
      </p:sp>
      <p:pic>
        <p:nvPicPr>
          <p:cNvPr id="3074" name="Picture 2" descr="C:\Users\ezen-033\Desktop\시간정보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" y="1180492"/>
            <a:ext cx="7361432" cy="26633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겹침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" y="3941632"/>
            <a:ext cx="7361432" cy="26955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060266" y="4233334"/>
            <a:ext cx="3691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선택한 시간이 이미 예약된 시간과 겹치는 경우 </a:t>
            </a:r>
            <a:r>
              <a:rPr lang="ko-KR" altLang="en-US" dirty="0" err="1"/>
              <a:t>알림창</a:t>
            </a:r>
            <a:r>
              <a:rPr lang="ko-KR" altLang="en-US" dirty="0"/>
              <a:t> 호출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93939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61297" y="1673638"/>
            <a:ext cx="369146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기능 </a:t>
            </a:r>
            <a:r>
              <a:rPr lang="en-US" altLang="ko-KR" dirty="0"/>
              <a:t>- </a:t>
            </a:r>
            <a:r>
              <a:rPr lang="ko-KR" altLang="en-US" dirty="0"/>
              <a:t>최소 </a:t>
            </a:r>
            <a:r>
              <a:rPr lang="en-US" altLang="ko-KR" dirty="0"/>
              <a:t>2</a:t>
            </a:r>
            <a:r>
              <a:rPr lang="ko-KR" altLang="en-US" dirty="0"/>
              <a:t>시간 이상</a:t>
            </a:r>
            <a:r>
              <a:rPr lang="en-US" altLang="ko-KR" dirty="0"/>
              <a:t>, </a:t>
            </a:r>
            <a:r>
              <a:rPr lang="ko-KR" altLang="en-US" dirty="0"/>
              <a:t>중복되지 않은 시간을 선택한 경우 선택 가능</a:t>
            </a:r>
            <a:r>
              <a:rPr lang="en-US" altLang="ko-KR" dirty="0"/>
              <a:t>.</a:t>
            </a:r>
          </a:p>
        </p:txBody>
      </p:sp>
      <p:pic>
        <p:nvPicPr>
          <p:cNvPr id="4098" name="Picture 2" descr="C:\Users\ezen-033\Desktop\시간선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11092"/>
            <a:ext cx="7018867" cy="23141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25830" y="2820022"/>
            <a:ext cx="40894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문제점</a:t>
            </a:r>
            <a:r>
              <a:rPr lang="en-US" altLang="ko-KR" dirty="0"/>
              <a:t> – </a:t>
            </a:r>
            <a:r>
              <a:rPr lang="ko-KR" altLang="en-US" dirty="0"/>
              <a:t>등록 폼을 작성하는 시기에는 해당 시간이 비어있었지만</a:t>
            </a:r>
            <a:r>
              <a:rPr lang="en-US" altLang="ko-KR" dirty="0"/>
              <a:t>, </a:t>
            </a:r>
            <a:r>
              <a:rPr lang="ko-KR" altLang="en-US" dirty="0"/>
              <a:t>등록 버튼을 누를 때 해당 시간이 다른 사람에 의해 예약이 되어 버린 경우 해당 시간대가 중복 예약되는 경우 발생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25830" y="4674223"/>
            <a:ext cx="416136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문제 해결 방안</a:t>
            </a:r>
            <a:r>
              <a:rPr lang="en-US" altLang="ko-KR" dirty="0"/>
              <a:t> – </a:t>
            </a:r>
            <a:r>
              <a:rPr lang="ko-KR" altLang="en-US" dirty="0"/>
              <a:t>서버 단에서 등록 바로 이전에 예약하는 시간이 적합한지 추가적 검증이 필요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C:\Users\ezen-033\Desktop\코드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7" y="4513250"/>
            <a:ext cx="7092439" cy="20907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6469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중복 등록 제어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8" name="Picture 4" descr="C:\Users\ezen-033\Desktop\시간재설정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430865"/>
            <a:ext cx="6693889" cy="5056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04333" y="1801799"/>
            <a:ext cx="1828800" cy="18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467600" y="1634067"/>
            <a:ext cx="41232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submit </a:t>
            </a:r>
            <a:r>
              <a:rPr lang="ko-KR" altLang="en-US" dirty="0"/>
              <a:t>버튼의 이벤트 전파를 </a:t>
            </a:r>
            <a:r>
              <a:rPr lang="en-US" altLang="ko-KR" dirty="0" err="1"/>
              <a:t>event.preventDefault</a:t>
            </a:r>
            <a:r>
              <a:rPr lang="en-US" altLang="ko-KR" dirty="0"/>
              <a:t>()</a:t>
            </a:r>
            <a:r>
              <a:rPr lang="ko-KR" altLang="en-US" dirty="0" err="1"/>
              <a:t>메소드를</a:t>
            </a:r>
            <a:r>
              <a:rPr lang="ko-KR" altLang="en-US" dirty="0"/>
              <a:t> 통해 막고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등록 직전에 예약된 시간정보를 한번 더 받아온다</a:t>
            </a:r>
            <a:r>
              <a:rPr lang="en-US" altLang="ko-KR" dirty="0"/>
              <a:t>.(*</a:t>
            </a:r>
            <a:r>
              <a:rPr lang="ko-KR" altLang="en-US" dirty="0"/>
              <a:t>변수 </a:t>
            </a:r>
            <a:r>
              <a:rPr lang="en-US" altLang="ko-KR" dirty="0" err="1"/>
              <a:t>unableTime</a:t>
            </a:r>
            <a:r>
              <a:rPr lang="ko-KR" altLang="en-US" dirty="0"/>
              <a:t>에 기존 예약된 시간들이 저장되어 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이전 정보의 예약 개수 </a:t>
            </a:r>
            <a:r>
              <a:rPr lang="en-US" altLang="ko-KR" dirty="0"/>
              <a:t>(</a:t>
            </a:r>
            <a:r>
              <a:rPr lang="en-US" altLang="ko-KR" dirty="0" err="1"/>
              <a:t>unableTime.length</a:t>
            </a:r>
            <a:r>
              <a:rPr lang="en-US" altLang="ko-KR" dirty="0"/>
              <a:t>)</a:t>
            </a:r>
            <a:r>
              <a:rPr lang="ko-KR" altLang="en-US" dirty="0"/>
              <a:t>와 새로 받아온 예약 개수 </a:t>
            </a:r>
            <a:r>
              <a:rPr lang="en-US" altLang="ko-KR" dirty="0"/>
              <a:t>(unableTime2.length)</a:t>
            </a:r>
            <a:r>
              <a:rPr lang="ko-KR" altLang="en-US" dirty="0"/>
              <a:t>가 다르다면</a:t>
            </a:r>
            <a:r>
              <a:rPr lang="en-US" altLang="ko-KR" dirty="0"/>
              <a:t>, </a:t>
            </a:r>
            <a:r>
              <a:rPr lang="ko-KR" altLang="en-US" dirty="0"/>
              <a:t>중간에 새로운 예약이 생겼다는 뜻이므로</a:t>
            </a:r>
            <a:r>
              <a:rPr lang="en-US" altLang="ko-KR" dirty="0"/>
              <a:t>, </a:t>
            </a:r>
            <a:r>
              <a:rPr lang="ko-KR" altLang="en-US" dirty="0" err="1"/>
              <a:t>조건문을</a:t>
            </a:r>
            <a:r>
              <a:rPr lang="ko-KR" altLang="en-US" dirty="0"/>
              <a:t> 통해 해당 배열들의 길이가 같으면 </a:t>
            </a:r>
            <a:r>
              <a:rPr lang="en-US" altLang="ko-KR" dirty="0"/>
              <a:t>submit()</a:t>
            </a:r>
            <a:r>
              <a:rPr lang="ko-KR" altLang="en-US" dirty="0"/>
              <a:t>을 실행</a:t>
            </a:r>
            <a:r>
              <a:rPr lang="en-US" altLang="ko-KR" dirty="0"/>
              <a:t>, </a:t>
            </a:r>
            <a:r>
              <a:rPr lang="ko-KR" altLang="en-US" dirty="0"/>
              <a:t>그렇지 않으면 시간정보가 변경되었음을 알림을 통해 알린다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134533" y="4673600"/>
            <a:ext cx="4734148" cy="10498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814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 정의서 </a:t>
            </a:r>
            <a:r>
              <a:rPr lang="en-US" altLang="ko-KR" dirty="0"/>
              <a:t>(</a:t>
            </a:r>
            <a:r>
              <a:rPr lang="ko-KR" altLang="en-US" dirty="0"/>
              <a:t>개괄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380" y="863600"/>
            <a:ext cx="8152528" cy="591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6296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중복 등록 제어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600" y="1634067"/>
            <a:ext cx="41232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submit </a:t>
            </a:r>
            <a:r>
              <a:rPr lang="ko-KR" altLang="en-US" dirty="0"/>
              <a:t>버튼의 이벤트 전파를 </a:t>
            </a:r>
            <a:r>
              <a:rPr lang="en-US" altLang="ko-KR" dirty="0" err="1"/>
              <a:t>event.preventDefault</a:t>
            </a:r>
            <a:r>
              <a:rPr lang="en-US" altLang="ko-KR" dirty="0"/>
              <a:t>()</a:t>
            </a:r>
            <a:r>
              <a:rPr lang="ko-KR" altLang="en-US" dirty="0" err="1"/>
              <a:t>메소드를</a:t>
            </a:r>
            <a:r>
              <a:rPr lang="ko-KR" altLang="en-US" dirty="0"/>
              <a:t> 통해 막고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등록 직전에 예약된 시간정보를 한번 더 받아온다</a:t>
            </a:r>
            <a:r>
              <a:rPr lang="en-US" altLang="ko-KR" dirty="0"/>
              <a:t>.(*</a:t>
            </a:r>
            <a:r>
              <a:rPr lang="ko-KR" altLang="en-US" dirty="0"/>
              <a:t>변수 </a:t>
            </a:r>
            <a:r>
              <a:rPr lang="en-US" altLang="ko-KR" dirty="0" err="1"/>
              <a:t>unableTime</a:t>
            </a:r>
            <a:r>
              <a:rPr lang="ko-KR" altLang="en-US" dirty="0"/>
              <a:t>에 기존 예약된 시간들이 저장되어 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이전 정보의 예약 개수 </a:t>
            </a:r>
            <a:r>
              <a:rPr lang="en-US" altLang="ko-KR" dirty="0"/>
              <a:t>(</a:t>
            </a:r>
            <a:r>
              <a:rPr lang="en-US" altLang="ko-KR" dirty="0" err="1"/>
              <a:t>unableTime.length</a:t>
            </a:r>
            <a:r>
              <a:rPr lang="en-US" altLang="ko-KR" dirty="0"/>
              <a:t>)</a:t>
            </a:r>
            <a:r>
              <a:rPr lang="ko-KR" altLang="en-US" dirty="0"/>
              <a:t>와 새로 받아온 예약 개수 </a:t>
            </a:r>
            <a:r>
              <a:rPr lang="en-US" altLang="ko-KR" dirty="0"/>
              <a:t>(unableTime2.length)</a:t>
            </a:r>
            <a:r>
              <a:rPr lang="ko-KR" altLang="en-US" dirty="0"/>
              <a:t>가 다르다면</a:t>
            </a:r>
            <a:r>
              <a:rPr lang="en-US" altLang="ko-KR" dirty="0"/>
              <a:t>, </a:t>
            </a:r>
            <a:r>
              <a:rPr lang="ko-KR" altLang="en-US" dirty="0"/>
              <a:t>중간에 새로운 예약이 생겼다는 뜻이므로</a:t>
            </a:r>
            <a:r>
              <a:rPr lang="en-US" altLang="ko-KR" dirty="0"/>
              <a:t>, </a:t>
            </a:r>
            <a:r>
              <a:rPr lang="ko-KR" altLang="en-US" dirty="0" err="1"/>
              <a:t>조건문을</a:t>
            </a:r>
            <a:r>
              <a:rPr lang="ko-KR" altLang="en-US" dirty="0"/>
              <a:t> 통해 해당 배열들의 길이가 같으면 </a:t>
            </a:r>
            <a:r>
              <a:rPr lang="en-US" altLang="ko-KR" dirty="0"/>
              <a:t>submit()</a:t>
            </a:r>
            <a:r>
              <a:rPr lang="ko-KR" altLang="en-US" dirty="0"/>
              <a:t>을 실행</a:t>
            </a:r>
            <a:r>
              <a:rPr lang="en-US" altLang="ko-KR" dirty="0"/>
              <a:t>, </a:t>
            </a:r>
            <a:r>
              <a:rPr lang="ko-KR" altLang="en-US" dirty="0"/>
              <a:t>그렇지 않으면 시간정보가 변경되었음을 알림을 통해 알린다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0" name="Picture 2" descr="C:\Users\ezen-033\Desktop\시간재설정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56" y="1492369"/>
            <a:ext cx="6036934" cy="50378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008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완료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세미나가 정상적으로 등록되었을 경우 이동하는 페이지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8806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94515314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/>
                        <a:t>프로필 관리를 위한 메뉴로 클릭 시 </a:t>
                      </a:r>
                      <a:r>
                        <a:rPr lang="ko-KR" altLang="en-US" sz="1100" b="0" u="none" strike="noStrike" cap="none" dirty="0" err="1"/>
                        <a:t>팝업창</a:t>
                      </a:r>
                      <a:r>
                        <a:rPr lang="ko-KR" altLang="en-US" sz="1100" b="0" u="none" strike="noStrike" cap="none" dirty="0"/>
                        <a:t> 생성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호스트를 위한 장소선택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시간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세미나 이름을 확인할 수 있다</a:t>
                      </a:r>
                      <a:r>
                        <a:rPr lang="en-US" altLang="ko-KR" sz="11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/>
                        <a:t>밋업</a:t>
                      </a:r>
                      <a:r>
                        <a:rPr lang="ko-KR" altLang="en-US" sz="1100" b="0" u="none" strike="noStrike" cap="none" dirty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 err="1"/>
                        <a:t>밋업에</a:t>
                      </a:r>
                      <a:r>
                        <a:rPr lang="ko-KR" altLang="en-US" sz="1100" b="0" u="none" strike="noStrike" cap="none" dirty="0"/>
                        <a:t> 대한 장소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시간</a:t>
                      </a:r>
                      <a:r>
                        <a:rPr lang="en-US" altLang="ko-KR" sz="1100" b="0" u="none" strike="noStrike" cap="none" dirty="0"/>
                        <a:t>,</a:t>
                      </a:r>
                      <a:r>
                        <a:rPr lang="en-US" altLang="ko-KR" sz="1100" b="0" u="none" strike="noStrike" cap="none" baseline="0" dirty="0"/>
                        <a:t> </a:t>
                      </a:r>
                      <a:r>
                        <a:rPr lang="ko-KR" altLang="en-US" sz="1100" b="0" u="none" strike="noStrike" cap="none" baseline="0" dirty="0"/>
                        <a:t>이름 등을 확인할 </a:t>
                      </a:r>
                      <a:r>
                        <a:rPr lang="ko-KR" altLang="en-US" sz="1100" b="0" u="none" strike="noStrike" cap="none" baseline="0" dirty="0" err="1"/>
                        <a:t>수있다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/>
                        <a:t>문의</a:t>
                      </a:r>
                      <a:r>
                        <a:rPr lang="ko-KR" altLang="en-US" sz="1100" b="0" u="none" strike="noStrike" cap="none" baseline="0" dirty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/>
                        <a:t>QnA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장소에 대한 </a:t>
                      </a:r>
                      <a:r>
                        <a:rPr lang="en-US" altLang="ko-KR" sz="1100" b="0" u="none" strike="noStrike" cap="none" baseline="0" dirty="0" err="1"/>
                        <a:t>QnA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세미나에 관한 </a:t>
                      </a:r>
                      <a:r>
                        <a:rPr lang="en-US" altLang="ko-KR" sz="1100" b="0" u="none" strike="noStrike" cap="none" baseline="0" dirty="0" err="1"/>
                        <a:t>QnA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 err="1"/>
                        <a:t>밋업에</a:t>
                      </a:r>
                      <a:r>
                        <a:rPr lang="ko-KR" altLang="en-US" sz="1100" b="0" u="none" strike="noStrike" cap="none" baseline="0" dirty="0"/>
                        <a:t> 관한 </a:t>
                      </a:r>
                      <a:r>
                        <a:rPr lang="en-US" altLang="ko-KR" sz="1100" b="0" u="none" strike="noStrike" cap="none" baseline="0" dirty="0" err="1"/>
                        <a:t>QnA</a:t>
                      </a:r>
                      <a:r>
                        <a:rPr lang="ko-KR" altLang="en-US" sz="1100" b="0" u="none" strike="noStrike" cap="none" baseline="0" dirty="0"/>
                        <a:t>로 이루어져 있다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/>
                        <a:t>이용후기를 관리하는 페이지로 이동하며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이용후기는 </a:t>
                      </a:r>
                      <a:r>
                        <a:rPr lang="ko-KR" altLang="en-US" sz="1100" b="0" u="none" strike="noStrike" cap="none" dirty="0" err="1"/>
                        <a:t>세미나존</a:t>
                      </a:r>
                      <a:r>
                        <a:rPr lang="en-US" altLang="ko-KR" sz="1100" b="0" u="none" strike="noStrike" cap="none" dirty="0"/>
                        <a:t>,</a:t>
                      </a:r>
                      <a:r>
                        <a:rPr lang="en-US" altLang="ko-KR" sz="1100" b="0" u="none" strike="noStrike" cap="none" baseline="0" dirty="0"/>
                        <a:t> </a:t>
                      </a:r>
                      <a:r>
                        <a:rPr lang="ko-KR" altLang="en-US" sz="1100" b="0" u="none" strike="noStrike" cap="none" baseline="0" dirty="0"/>
                        <a:t>세미나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 err="1"/>
                        <a:t>밋업에</a:t>
                      </a:r>
                      <a:r>
                        <a:rPr lang="ko-KR" altLang="en-US" sz="1100" b="0" u="none" strike="noStrike" cap="none" baseline="0" dirty="0"/>
                        <a:t> 관한 후기로 총 </a:t>
                      </a:r>
                      <a:r>
                        <a:rPr lang="en-US" altLang="ko-KR" sz="1100" b="0" u="none" strike="noStrike" cap="none" baseline="0" dirty="0"/>
                        <a:t>3</a:t>
                      </a:r>
                      <a:r>
                        <a:rPr lang="ko-KR" altLang="en-US" sz="1100" b="0" u="none" strike="noStrike" cap="none" baseline="0" dirty="0"/>
                        <a:t>가지 종류가 </a:t>
                      </a:r>
                      <a:r>
                        <a:rPr lang="ko-KR" altLang="en-US" sz="1100" b="0" u="none" strike="noStrike" cap="none" baseline="0" dirty="0" err="1"/>
                        <a:t>존재하낟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프로필이미지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아이디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u="sng" dirty="0"/>
              <a:t>프로필 관리</a:t>
            </a:r>
            <a:endParaRPr lang="en-US" altLang="ko-KR" sz="1400" u="sng" dirty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예약 리스트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밋업</a:t>
            </a:r>
            <a:r>
              <a:rPr lang="ko-KR" altLang="en-US" sz="1200" dirty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리스트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문의 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이용후기 관리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679407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29625964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메인 화면</a:t>
            </a: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9" y="1733550"/>
            <a:ext cx="8659211" cy="43095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프로필관리</a:t>
            </a:r>
            <a:r>
              <a:rPr lang="en-US" altLang="ko-KR" dirty="0"/>
              <a:t>, </a:t>
            </a:r>
            <a:r>
              <a:rPr lang="ko-KR" altLang="en-US" dirty="0"/>
              <a:t>세미나 예약확인</a:t>
            </a:r>
            <a:r>
              <a:rPr lang="en-US" altLang="ko-KR" dirty="0"/>
              <a:t>, </a:t>
            </a:r>
            <a:r>
              <a:rPr lang="ko-KR" altLang="en-US" dirty="0"/>
              <a:t>문의사항 관리</a:t>
            </a:r>
            <a:r>
              <a:rPr lang="en-US" altLang="ko-KR" dirty="0"/>
              <a:t>, </a:t>
            </a:r>
            <a:r>
              <a:rPr lang="ko-KR" altLang="en-US" dirty="0"/>
              <a:t>이용후기 관리 메뉴로 이동할 수 있는 </a:t>
            </a:r>
            <a:r>
              <a:rPr lang="ko-KR" altLang="en-US" dirty="0" err="1"/>
              <a:t>마이페이지</a:t>
            </a:r>
            <a:r>
              <a:rPr lang="ko-KR" altLang="en-US" dirty="0"/>
              <a:t> 초기화면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009057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68572" y="3400595"/>
            <a:ext cx="52797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 수정페이지는 한번 로딩 이후 추가로 </a:t>
            </a:r>
            <a:r>
              <a:rPr lang="en-US" altLang="ko-KR" dirty="0" err="1"/>
              <a:t>db</a:t>
            </a:r>
            <a:r>
              <a:rPr lang="ko-KR" altLang="en-US" dirty="0"/>
              <a:t>를 조회할 필요가 없으므로 </a:t>
            </a:r>
            <a:r>
              <a:rPr lang="en-US" altLang="ko-KR" dirty="0"/>
              <a:t>el</a:t>
            </a:r>
            <a:r>
              <a:rPr lang="ko-KR" altLang="en-US" dirty="0"/>
              <a:t>태그를 사용하여 내용을 불러옴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회원 수정이 완료되면</a:t>
            </a:r>
            <a:r>
              <a:rPr lang="en-US" altLang="ko-KR" dirty="0"/>
              <a:t>, </a:t>
            </a:r>
            <a:r>
              <a:rPr lang="ko-KR" altLang="en-US" dirty="0" err="1"/>
              <a:t>마이페이지로</a:t>
            </a:r>
            <a:r>
              <a:rPr lang="ko-KR" altLang="en-US" dirty="0"/>
              <a:t> 이동</a:t>
            </a:r>
            <a:r>
              <a:rPr lang="en-US" altLang="ko-KR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프로필수정</a:t>
            </a:r>
          </a:p>
        </p:txBody>
      </p:sp>
      <p:pic>
        <p:nvPicPr>
          <p:cNvPr id="1026" name="Picture 2" descr="C:\Users\ezen-033\Desktop\회원정보수정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97" y="1196720"/>
            <a:ext cx="3670307" cy="53310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zen-033\Desktop\회원정보수정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164" y="1554164"/>
            <a:ext cx="7335837" cy="15117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4512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7627868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세미나 예약</a:t>
                      </a:r>
                      <a:r>
                        <a:rPr lang="ko-KR" altLang="en-US" sz="1300" b="0" u="none" strike="noStrike" cap="none" baseline="0" dirty="0"/>
                        <a:t> 리스트를 확인할 수 있음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참여하는 세미나인지 볼 수 있음</a:t>
                      </a:r>
                      <a:r>
                        <a:rPr lang="en-US" altLang="ko-KR" sz="1300" b="0" u="none" strike="noStrike" cap="none" baseline="0" dirty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/>
                        <a:t>모달창을</a:t>
                      </a:r>
                      <a:r>
                        <a:rPr lang="ko-KR" altLang="en-US" sz="1300" b="0" u="none" strike="noStrike" cap="none" dirty="0"/>
                        <a:t> 통해 정보 확인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세미나 예약 리스트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</a:rPr>
                <a:t>주최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주최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참여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세미나명</a:t>
            </a:r>
            <a:r>
              <a:rPr lang="ko-KR" altLang="en-US" sz="1200" dirty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      </a:t>
            </a:r>
            <a:r>
              <a:rPr lang="ko-KR" altLang="en-US" sz="1200" dirty="0">
                <a:solidFill>
                  <a:schemeClr val="tx1"/>
                </a:solidFill>
              </a:rPr>
              <a:t>시간          신청자 수          결제상태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258021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</a:p>
        </p:txBody>
      </p:sp>
    </p:spTree>
    <p:extLst>
      <p:ext uri="{BB962C8B-B14F-4D97-AF65-F5344CB8AC3E}">
        <p14:creationId xmlns:p14="http://schemas.microsoft.com/office/powerpoint/2010/main" val="27988349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2400" y="1981200"/>
            <a:ext cx="276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DOM</a:t>
            </a:r>
            <a:r>
              <a:rPr lang="ko-KR" altLang="en-US" dirty="0"/>
              <a:t>이 모두 로딩 된 후</a:t>
            </a:r>
            <a:r>
              <a:rPr lang="en-US" altLang="ko-KR" dirty="0"/>
              <a:t>, AJAX</a:t>
            </a:r>
            <a:r>
              <a:rPr lang="ko-KR" altLang="en-US" dirty="0"/>
              <a:t>를 통해 받은 데이터를 이용해서 </a:t>
            </a:r>
            <a:r>
              <a:rPr lang="en-US" altLang="ko-KR" dirty="0"/>
              <a:t>list </a:t>
            </a:r>
            <a:r>
              <a:rPr lang="ko-KR" altLang="en-US" dirty="0"/>
              <a:t>로드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페이징</a:t>
            </a:r>
            <a:r>
              <a:rPr lang="ko-KR" altLang="en-US" dirty="0"/>
              <a:t> 추가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8" y="1571223"/>
            <a:ext cx="8106682" cy="4983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79503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5999" y="1905000"/>
            <a:ext cx="305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리스트 클릭 시</a:t>
            </a:r>
            <a:r>
              <a:rPr lang="en-US" altLang="ko-KR" dirty="0"/>
              <a:t>, </a:t>
            </a:r>
            <a:r>
              <a:rPr lang="ko-KR" altLang="en-US" dirty="0" err="1"/>
              <a:t>모달창이</a:t>
            </a:r>
            <a:r>
              <a:rPr lang="ko-KR" altLang="en-US" dirty="0"/>
              <a:t> 팝업 되며 해당 내용 로딩</a:t>
            </a:r>
          </a:p>
        </p:txBody>
      </p:sp>
      <p:pic>
        <p:nvPicPr>
          <p:cNvPr id="2050" name="Picture 2" descr="C:\Users\ezen-033\Desktop\ppt\마이페이지세미나\세미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37257"/>
            <a:ext cx="7937189" cy="469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3244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146" name="Picture 2" descr="C:\Users\ezen-033\Desktop\ppt\마이페이지세미나\삭제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42" y="2018761"/>
            <a:ext cx="4969975" cy="35565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zen-033\Desktop\ppt\마이페이지세미나\삭제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59" y="1557329"/>
            <a:ext cx="5379218" cy="44794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1572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51853259"/>
              </p:ext>
            </p:extLst>
          </p:nvPr>
        </p:nvGraphicFramePr>
        <p:xfrm>
          <a:off x="8809514" y="2687466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 err="1"/>
                        <a:t>수있다</a:t>
                      </a:r>
                      <a:r>
                        <a:rPr lang="en-US" altLang="ko-KR" sz="1300" b="0" u="none" strike="noStrike" cap="none" baseline="0" dirty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해당하는 문의를 클릭하면 </a:t>
                      </a:r>
                      <a:r>
                        <a:rPr lang="ko-KR" altLang="en-US" sz="1300" b="0" u="none" strike="noStrike" cap="none" dirty="0" err="1"/>
                        <a:t>모달창을</a:t>
                      </a:r>
                      <a:r>
                        <a:rPr lang="ko-KR" altLang="en-US" sz="1300" b="0" u="none" strike="noStrike" cap="none" dirty="0"/>
                        <a:t> 통해서 상세정보를 확인할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문의사항 관리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>
                <a:solidFill>
                  <a:schemeClr val="tx1"/>
                </a:solidFill>
              </a:rPr>
              <a:t>QnA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err="1">
                <a:solidFill>
                  <a:schemeClr val="tx1"/>
                </a:solidFill>
              </a:rPr>
              <a:t>세미나존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세미나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err="1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</a:rPr>
                <a:t>문의 한 것</a:t>
              </a: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문의 한 것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문의 받은 것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087073"/>
              </p:ext>
            </p:extLst>
          </p:nvPr>
        </p:nvGraphicFramePr>
        <p:xfrm>
          <a:off x="9020291" y="173196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3656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 정의서 </a:t>
            </a:r>
            <a:r>
              <a:rPr lang="en-US" altLang="ko-KR" dirty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/>
              <a:t>기범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6" y="1677279"/>
            <a:ext cx="11722910" cy="383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5883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 관리</a:t>
            </a:r>
          </a:p>
        </p:txBody>
      </p:sp>
      <p:pic>
        <p:nvPicPr>
          <p:cNvPr id="2051" name="Picture 3" descr="C:\Users\ezen-033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17648"/>
            <a:ext cx="8442868" cy="50101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062961" y="2218267"/>
            <a:ext cx="2858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문의사항 관리</a:t>
            </a:r>
            <a:endParaRPr lang="en-US" altLang="ko-KR" dirty="0"/>
          </a:p>
          <a:p>
            <a:r>
              <a:rPr lang="ko-KR" altLang="en-US" dirty="0"/>
              <a:t>초기페이지</a:t>
            </a:r>
          </a:p>
        </p:txBody>
      </p:sp>
    </p:spTree>
    <p:extLst>
      <p:ext uri="{BB962C8B-B14F-4D97-AF65-F5344CB8AC3E}">
        <p14:creationId xmlns:p14="http://schemas.microsoft.com/office/powerpoint/2010/main" val="21500726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 관리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44227" y="2491264"/>
            <a:ext cx="4153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셀렉트메뉴로</a:t>
            </a:r>
            <a:r>
              <a:rPr lang="ko-KR" altLang="en-US" dirty="0"/>
              <a:t> </a:t>
            </a:r>
            <a:r>
              <a:rPr lang="en-US" altLang="ko-KR" dirty="0"/>
              <a:t>Q&amp;A, </a:t>
            </a:r>
            <a:r>
              <a:rPr lang="ko-KR" altLang="en-US" dirty="0" err="1"/>
              <a:t>세미나존</a:t>
            </a:r>
            <a:r>
              <a:rPr lang="en-US" altLang="ko-KR" dirty="0"/>
              <a:t>, </a:t>
            </a:r>
            <a:r>
              <a:rPr lang="ko-KR" altLang="en-US" dirty="0"/>
              <a:t>세미나</a:t>
            </a:r>
            <a:r>
              <a:rPr lang="en-US" altLang="ko-KR" dirty="0"/>
              <a:t>, </a:t>
            </a:r>
            <a:r>
              <a:rPr lang="ko-KR" altLang="en-US" dirty="0" err="1"/>
              <a:t>밋업</a:t>
            </a:r>
            <a:r>
              <a:rPr lang="ko-KR" altLang="en-US" dirty="0"/>
              <a:t> 을 고른 후</a:t>
            </a:r>
            <a:r>
              <a:rPr lang="en-US" altLang="ko-KR" dirty="0"/>
              <a:t>, </a:t>
            </a:r>
            <a:r>
              <a:rPr lang="ko-KR" altLang="en-US" dirty="0"/>
              <a:t>조회를 통해</a:t>
            </a:r>
            <a:endParaRPr lang="en-US" altLang="ko-KR" dirty="0"/>
          </a:p>
          <a:p>
            <a:r>
              <a:rPr lang="ko-KR" altLang="en-US" dirty="0"/>
              <a:t>문의사항 확인가능</a:t>
            </a:r>
          </a:p>
        </p:txBody>
      </p:sp>
      <p:pic>
        <p:nvPicPr>
          <p:cNvPr id="6" name="Picture 2" descr="C:\Users\ezen-033\Desktop\문의사항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14" y="1334198"/>
            <a:ext cx="5065888" cy="29753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ezen-033\Desktop\문의사항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782" y="2952929"/>
            <a:ext cx="5007360" cy="30285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4818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 관리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42161" y="2155941"/>
            <a:ext cx="41789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세미나예약 관리에서 </a:t>
            </a:r>
            <a:r>
              <a:rPr lang="en-US" altLang="ko-KR" dirty="0"/>
              <a:t>JSON Data</a:t>
            </a:r>
            <a:r>
              <a:rPr lang="ko-KR" altLang="en-US" dirty="0"/>
              <a:t>를 </a:t>
            </a:r>
            <a:r>
              <a:rPr lang="en-US" altLang="ko-KR" dirty="0"/>
              <a:t>Element</a:t>
            </a:r>
            <a:r>
              <a:rPr lang="ko-KR" altLang="en-US" dirty="0"/>
              <a:t>의 속성에 저장하였음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문의 사항 상세페이지는</a:t>
            </a:r>
            <a:endParaRPr lang="en-US" altLang="ko-KR" dirty="0"/>
          </a:p>
          <a:p>
            <a:r>
              <a:rPr lang="ko-KR" altLang="en-US" dirty="0"/>
              <a:t>클릭 시 해당 </a:t>
            </a:r>
            <a:r>
              <a:rPr lang="ko-KR" altLang="en-US" dirty="0" err="1"/>
              <a:t>클로저</a:t>
            </a:r>
            <a:r>
              <a:rPr lang="ko-KR" altLang="en-US" dirty="0"/>
              <a:t> 환경에 저장된 변수</a:t>
            </a:r>
            <a:r>
              <a:rPr lang="en-US" altLang="ko-KR" dirty="0"/>
              <a:t>(JSON)</a:t>
            </a:r>
            <a:r>
              <a:rPr lang="ko-KR" altLang="en-US" dirty="0"/>
              <a:t>을 로딩하여 상세 정보를 보여줌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122" name="Picture 2" descr="C:\Users\ezen-033\Desktop\문의사항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81" y="1705749"/>
            <a:ext cx="6747651" cy="44055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3569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278936046"/>
              </p:ext>
            </p:extLst>
          </p:nvPr>
        </p:nvGraphicFramePr>
        <p:xfrm>
          <a:off x="8767182" y="306592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세미나존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세미나</a:t>
                      </a:r>
                      <a:r>
                        <a:rPr lang="en-US" altLang="ko-KR" sz="1300" b="0" u="none" strike="noStrike" cap="none" dirty="0"/>
                        <a:t>/</a:t>
                      </a:r>
                      <a:r>
                        <a:rPr lang="ko-KR" altLang="en-US" sz="1300" b="0" u="none" strike="noStrike" cap="none" dirty="0" err="1"/>
                        <a:t>밋업에</a:t>
                      </a:r>
                      <a:r>
                        <a:rPr lang="ko-KR" altLang="en-US" sz="1300" b="0" u="none" strike="noStrike" cap="none" dirty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수 있다</a:t>
                      </a:r>
                      <a:r>
                        <a:rPr lang="en-US" altLang="ko-KR" sz="1300" b="0" u="none" strike="noStrike" cap="none" baseline="0" dirty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/>
                        <a:t>모달창에서</a:t>
                      </a:r>
                      <a:r>
                        <a:rPr lang="ko-KR" altLang="en-US" sz="1300" b="0" u="none" strike="noStrike" cap="none" dirty="0"/>
                        <a:t> 등록한 후기를 확인할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이용후기 관리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세미나존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세미나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 err="1">
                <a:solidFill>
                  <a:schemeClr val="tx1"/>
                </a:solidFill>
              </a:rPr>
              <a:t>밋업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 세미나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 err="1">
                <a:solidFill>
                  <a:schemeClr val="tx1"/>
                </a:solidFill>
              </a:rPr>
              <a:t>밋업명</a:t>
            </a:r>
            <a:r>
              <a:rPr lang="ko-KR" altLang="en-US" sz="1200" dirty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      </a:t>
            </a:r>
            <a:r>
              <a:rPr lang="ko-KR" altLang="en-US" sz="1200" dirty="0">
                <a:solidFill>
                  <a:schemeClr val="tx1"/>
                </a:solidFill>
              </a:rPr>
              <a:t>시간              후기등록여부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873943"/>
              </p:ext>
            </p:extLst>
          </p:nvPr>
        </p:nvGraphicFramePr>
        <p:xfrm>
          <a:off x="8961025" y="162768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이용후기 관리</a:t>
            </a:r>
          </a:p>
        </p:txBody>
      </p:sp>
    </p:spTree>
    <p:extLst>
      <p:ext uri="{BB962C8B-B14F-4D97-AF65-F5344CB8AC3E}">
        <p14:creationId xmlns:p14="http://schemas.microsoft.com/office/powerpoint/2010/main" val="6479888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이용후기 관리</a:t>
            </a:r>
          </a:p>
        </p:txBody>
      </p:sp>
      <p:pic>
        <p:nvPicPr>
          <p:cNvPr id="3074" name="Picture 2" descr="C:\Users\ezen-033\Desktop\이용후기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87" y="2034446"/>
            <a:ext cx="7291718" cy="31048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38067" y="2125133"/>
            <a:ext cx="3335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AJAX</a:t>
            </a:r>
            <a:r>
              <a:rPr lang="ko-KR" altLang="en-US" dirty="0"/>
              <a:t>를 통해서 리스트 로딩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세미나존</a:t>
            </a:r>
            <a:r>
              <a:rPr lang="en-US" altLang="ko-KR" dirty="0"/>
              <a:t>, </a:t>
            </a:r>
            <a:r>
              <a:rPr lang="ko-KR" altLang="en-US" dirty="0"/>
              <a:t>세미나</a:t>
            </a:r>
            <a:r>
              <a:rPr lang="en-US" altLang="ko-KR" dirty="0"/>
              <a:t>/</a:t>
            </a:r>
            <a:r>
              <a:rPr lang="ko-KR" altLang="en-US" dirty="0" err="1"/>
              <a:t>밋업에</a:t>
            </a:r>
            <a:r>
              <a:rPr lang="ko-KR" altLang="en-US" dirty="0"/>
              <a:t> 대한 이용후기를 따로 등록할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클릭 시 상세정보 </a:t>
            </a:r>
            <a:r>
              <a:rPr lang="ko-KR" altLang="en-US" dirty="0" err="1"/>
              <a:t>모달창</a:t>
            </a:r>
            <a:r>
              <a:rPr lang="ko-KR" altLang="en-US" dirty="0"/>
              <a:t> 팝업</a:t>
            </a:r>
          </a:p>
        </p:txBody>
      </p:sp>
    </p:spTree>
    <p:extLst>
      <p:ext uri="{BB962C8B-B14F-4D97-AF65-F5344CB8AC3E}">
        <p14:creationId xmlns:p14="http://schemas.microsoft.com/office/powerpoint/2010/main" val="33324391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이용후기 관리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38067" y="2125133"/>
            <a:ext cx="33358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AJAX</a:t>
            </a:r>
            <a:r>
              <a:rPr lang="ko-KR" altLang="en-US" dirty="0"/>
              <a:t>를 통해서 리스트 로딩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세미나존</a:t>
            </a:r>
            <a:r>
              <a:rPr lang="en-US" altLang="ko-KR" dirty="0"/>
              <a:t>, </a:t>
            </a:r>
            <a:r>
              <a:rPr lang="ko-KR" altLang="en-US" dirty="0"/>
              <a:t>세미나</a:t>
            </a:r>
            <a:r>
              <a:rPr lang="en-US" altLang="ko-KR" dirty="0"/>
              <a:t>/</a:t>
            </a:r>
            <a:r>
              <a:rPr lang="ko-KR" altLang="en-US" dirty="0" err="1"/>
              <a:t>밋업에</a:t>
            </a:r>
            <a:r>
              <a:rPr lang="ko-KR" altLang="en-US" dirty="0"/>
              <a:t> 대한 이용후기를 따로 등록할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클릭 시 상세정보 </a:t>
            </a:r>
            <a:r>
              <a:rPr lang="ko-KR" altLang="en-US" dirty="0" err="1"/>
              <a:t>모달창</a:t>
            </a:r>
            <a:r>
              <a:rPr lang="ko-KR" altLang="en-US" dirty="0"/>
              <a:t> 팝업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이용후기를 작성하여 저장가능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098" name="Picture 2" descr="C:\Users\ezen-033\Desktop\클릭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639123"/>
            <a:ext cx="7354897" cy="42716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27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이용후기 관리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30847" y="2984532"/>
            <a:ext cx="4066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AJAX</a:t>
            </a:r>
            <a:r>
              <a:rPr lang="ko-KR" altLang="en-US" dirty="0"/>
              <a:t>를 사용하여 데이터를 불러올 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조인하는 테이블의 수가 많아지는 경우</a:t>
            </a:r>
            <a:r>
              <a:rPr lang="en-US" altLang="ko-KR" dirty="0"/>
              <a:t>, </a:t>
            </a:r>
            <a:r>
              <a:rPr lang="ko-KR" altLang="en-US" dirty="0"/>
              <a:t>새로운 </a:t>
            </a:r>
            <a:r>
              <a:rPr lang="en-US" altLang="ko-KR" dirty="0"/>
              <a:t>VO</a:t>
            </a:r>
            <a:r>
              <a:rPr lang="ko-KR" altLang="en-US" dirty="0"/>
              <a:t>를 만들지 않고 </a:t>
            </a:r>
            <a:r>
              <a:rPr lang="en-US" altLang="ko-KR" dirty="0" err="1"/>
              <a:t>HashMap</a:t>
            </a:r>
            <a:r>
              <a:rPr lang="ko-KR" altLang="en-US" dirty="0"/>
              <a:t>을 사용해서 </a:t>
            </a:r>
            <a:endParaRPr lang="en-US" altLang="ko-KR" dirty="0"/>
          </a:p>
          <a:p>
            <a:r>
              <a:rPr lang="en-US" altLang="ko-KR" dirty="0"/>
              <a:t>String – String </a:t>
            </a:r>
            <a:r>
              <a:rPr lang="ko-KR" altLang="en-US" dirty="0"/>
              <a:t>끼리 </a:t>
            </a:r>
            <a:r>
              <a:rPr lang="ko-KR" altLang="en-US" dirty="0" err="1"/>
              <a:t>매핑하여</a:t>
            </a:r>
            <a:r>
              <a:rPr lang="ko-KR" altLang="en-US" dirty="0"/>
              <a:t> 사용</a:t>
            </a:r>
          </a:p>
        </p:txBody>
      </p:sp>
      <p:pic>
        <p:nvPicPr>
          <p:cNvPr id="5122" name="Picture 2" descr="C:\Users\ezen-033\Desktop\조인이 많아지는 경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35" y="2984532"/>
            <a:ext cx="7244309" cy="36211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zen-033\Desktop\조인이많아지는경우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2567407"/>
            <a:ext cx="7555752" cy="2190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ezen-033\Desktop\조인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35" y="1770063"/>
            <a:ext cx="7672777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1294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16263642"/>
              </p:ext>
            </p:extLst>
          </p:nvPr>
        </p:nvGraphicFramePr>
        <p:xfrm>
          <a:off x="8826450" y="2476065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/>
                        <a:t>프로필 관리를 위한 메뉴로 클릭 시 </a:t>
                      </a:r>
                      <a:r>
                        <a:rPr lang="ko-KR" altLang="en-US" sz="1100" b="0" u="none" strike="noStrike" cap="none" dirty="0" err="1"/>
                        <a:t>팝업창</a:t>
                      </a:r>
                      <a:r>
                        <a:rPr lang="ko-KR" altLang="en-US" sz="1100" b="0" u="none" strike="noStrike" cap="none" dirty="0"/>
                        <a:t> 생성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호스트를 위한 장소선택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시간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세미나 이름을 확인할 수 있다</a:t>
                      </a:r>
                      <a:r>
                        <a:rPr lang="en-US" altLang="ko-KR" sz="11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/>
                        <a:t>밋업</a:t>
                      </a:r>
                      <a:r>
                        <a:rPr lang="ko-KR" altLang="en-US" sz="1100" b="0" u="none" strike="noStrike" cap="none" dirty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 err="1"/>
                        <a:t>밋업에</a:t>
                      </a:r>
                      <a:r>
                        <a:rPr lang="ko-KR" altLang="en-US" sz="1100" b="0" u="none" strike="noStrike" cap="none" dirty="0"/>
                        <a:t> 대한 장소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시간</a:t>
                      </a:r>
                      <a:r>
                        <a:rPr lang="en-US" altLang="ko-KR" sz="1100" b="0" u="none" strike="noStrike" cap="none" dirty="0"/>
                        <a:t>,</a:t>
                      </a:r>
                      <a:r>
                        <a:rPr lang="en-US" altLang="ko-KR" sz="1100" b="0" u="none" strike="noStrike" cap="none" baseline="0" dirty="0"/>
                        <a:t> </a:t>
                      </a:r>
                      <a:r>
                        <a:rPr lang="ko-KR" altLang="en-US" sz="1100" b="0" u="none" strike="noStrike" cap="none" baseline="0" dirty="0"/>
                        <a:t>이름 등을 확인할 </a:t>
                      </a:r>
                      <a:r>
                        <a:rPr lang="ko-KR" altLang="en-US" sz="1100" b="0" u="none" strike="noStrike" cap="none" baseline="0" dirty="0" err="1"/>
                        <a:t>수있다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/>
                        <a:t>문의</a:t>
                      </a:r>
                      <a:r>
                        <a:rPr lang="ko-KR" altLang="en-US" sz="1100" b="0" u="none" strike="noStrike" cap="none" baseline="0" dirty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/>
                        <a:t>QnA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장소에 대한 </a:t>
                      </a:r>
                      <a:r>
                        <a:rPr lang="en-US" altLang="ko-KR" sz="1100" b="0" u="none" strike="noStrike" cap="none" baseline="0" dirty="0" err="1"/>
                        <a:t>QnA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세미나에 관한 </a:t>
                      </a:r>
                      <a:r>
                        <a:rPr lang="en-US" altLang="ko-KR" sz="1100" b="0" u="none" strike="noStrike" cap="none" baseline="0" dirty="0" err="1"/>
                        <a:t>QnA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 err="1"/>
                        <a:t>밋업에</a:t>
                      </a:r>
                      <a:r>
                        <a:rPr lang="ko-KR" altLang="en-US" sz="1100" b="0" u="none" strike="noStrike" cap="none" baseline="0" dirty="0"/>
                        <a:t> 관한 </a:t>
                      </a:r>
                      <a:r>
                        <a:rPr lang="en-US" altLang="ko-KR" sz="1100" b="0" u="none" strike="noStrike" cap="none" baseline="0" dirty="0" err="1"/>
                        <a:t>QnA</a:t>
                      </a:r>
                      <a:r>
                        <a:rPr lang="ko-KR" altLang="en-US" sz="1100" b="0" u="none" strike="noStrike" cap="none" baseline="0" dirty="0"/>
                        <a:t>로 이루어져 있다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/>
                        <a:t>이용후기를 관리하는 페이지로 이동하며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이용후기는 </a:t>
                      </a:r>
                      <a:r>
                        <a:rPr lang="ko-KR" altLang="en-US" sz="1100" b="0" u="none" strike="noStrike" cap="none" dirty="0" err="1"/>
                        <a:t>세미나존</a:t>
                      </a:r>
                      <a:r>
                        <a:rPr lang="en-US" altLang="ko-KR" sz="1100" b="0" u="none" strike="noStrike" cap="none" dirty="0"/>
                        <a:t>,</a:t>
                      </a:r>
                      <a:r>
                        <a:rPr lang="en-US" altLang="ko-KR" sz="1100" b="0" u="none" strike="noStrike" cap="none" baseline="0" dirty="0"/>
                        <a:t> </a:t>
                      </a:r>
                      <a:r>
                        <a:rPr lang="ko-KR" altLang="en-US" sz="1100" b="0" u="none" strike="noStrike" cap="none" baseline="0" dirty="0"/>
                        <a:t>세미나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 err="1"/>
                        <a:t>밋업에</a:t>
                      </a:r>
                      <a:r>
                        <a:rPr lang="ko-KR" altLang="en-US" sz="1100" b="0" u="none" strike="noStrike" cap="none" baseline="0" dirty="0"/>
                        <a:t> 관한 후기로 총 </a:t>
                      </a:r>
                      <a:r>
                        <a:rPr lang="en-US" altLang="ko-KR" sz="1100" b="0" u="none" strike="noStrike" cap="none" baseline="0" dirty="0"/>
                        <a:t>3</a:t>
                      </a:r>
                      <a:r>
                        <a:rPr lang="ko-KR" altLang="en-US" sz="1100" b="0" u="none" strike="noStrike" cap="none" baseline="0" dirty="0"/>
                        <a:t>가지 종류가 </a:t>
                      </a:r>
                      <a:r>
                        <a:rPr lang="ko-KR" altLang="en-US" sz="1100" b="0" u="none" strike="noStrike" cap="none" baseline="0" dirty="0" err="1"/>
                        <a:t>존재하낟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프로필이미지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아이디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u="sng" dirty="0"/>
              <a:t>프로필 관리</a:t>
            </a:r>
            <a:endParaRPr lang="en-US" altLang="ko-KR" sz="1400" u="sng" dirty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예약 리스트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밋업</a:t>
            </a:r>
            <a:r>
              <a:rPr lang="ko-KR" altLang="en-US" sz="1200" dirty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리스트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문의 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이용후기 관리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48732"/>
              </p:ext>
            </p:extLst>
          </p:nvPr>
        </p:nvGraphicFramePr>
        <p:xfrm>
          <a:off x="9088025" y="1402546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1214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57" y="1498600"/>
            <a:ext cx="2801004" cy="495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05600" y="1896533"/>
            <a:ext cx="332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Linear </a:t>
            </a:r>
            <a:r>
              <a:rPr lang="ko-KR" altLang="en-US" dirty="0"/>
              <a:t>레이아웃을 통해</a:t>
            </a:r>
            <a:endParaRPr lang="en-US" altLang="ko-KR" dirty="0"/>
          </a:p>
          <a:p>
            <a:r>
              <a:rPr lang="ko-KR" altLang="en-US" dirty="0" err="1"/>
              <a:t>마이페이지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r>
              <a:rPr lang="ko-KR" altLang="en-US" dirty="0"/>
              <a:t> 화면 작성</a:t>
            </a:r>
          </a:p>
        </p:txBody>
      </p:sp>
    </p:spTree>
    <p:extLst>
      <p:ext uri="{BB962C8B-B14F-4D97-AF65-F5344CB8AC3E}">
        <p14:creationId xmlns:p14="http://schemas.microsoft.com/office/powerpoint/2010/main" val="37289584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</a:p>
        </p:txBody>
      </p:sp>
      <p:pic>
        <p:nvPicPr>
          <p:cNvPr id="1026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0" y="1524000"/>
            <a:ext cx="2795595" cy="494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36065" y="1524000"/>
            <a:ext cx="54864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리싸이클러</a:t>
            </a:r>
            <a:r>
              <a:rPr lang="ko-KR" altLang="en-US" dirty="0"/>
              <a:t> </a:t>
            </a:r>
            <a:r>
              <a:rPr lang="ko-KR" altLang="en-US" dirty="0" err="1"/>
              <a:t>뷰</a:t>
            </a:r>
            <a:r>
              <a:rPr lang="ko-KR" altLang="en-US" dirty="0"/>
              <a:t> 사용</a:t>
            </a:r>
            <a:endParaRPr lang="en-US" altLang="ko-KR" dirty="0"/>
          </a:p>
          <a:p>
            <a:r>
              <a:rPr lang="en-US" altLang="ko-KR" dirty="0" err="1"/>
              <a:t>StringRequest</a:t>
            </a:r>
            <a:r>
              <a:rPr lang="en-US" altLang="ko-KR" dirty="0"/>
              <a:t> </a:t>
            </a:r>
            <a:r>
              <a:rPr lang="ko-KR" altLang="en-US" dirty="0"/>
              <a:t>객체를 사용하여 서버와 연동하여 리스트 생성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스크롤이 </a:t>
            </a:r>
            <a:r>
              <a:rPr lang="ko-KR" altLang="en-US" dirty="0" err="1"/>
              <a:t>리싸이클러</a:t>
            </a:r>
            <a:r>
              <a:rPr lang="ko-KR" altLang="en-US" dirty="0"/>
              <a:t> </a:t>
            </a:r>
            <a:r>
              <a:rPr lang="ko-KR" altLang="en-US" dirty="0" err="1"/>
              <a:t>뷰의</a:t>
            </a:r>
            <a:r>
              <a:rPr lang="ko-KR" altLang="en-US" dirty="0"/>
              <a:t> </a:t>
            </a:r>
            <a:r>
              <a:rPr lang="ko-KR" altLang="en-US" dirty="0" err="1"/>
              <a:t>끝단에</a:t>
            </a:r>
            <a:r>
              <a:rPr lang="ko-KR" altLang="en-US" dirty="0"/>
              <a:t> 닿으면 다음 페이지를 </a:t>
            </a:r>
            <a:r>
              <a:rPr lang="ko-KR" altLang="en-US" dirty="0" err="1"/>
              <a:t>로드하여</a:t>
            </a:r>
            <a:r>
              <a:rPr lang="ko-KR" altLang="en-US" dirty="0"/>
              <a:t> </a:t>
            </a:r>
            <a:r>
              <a:rPr lang="ko-KR" altLang="en-US" dirty="0" err="1"/>
              <a:t>페이징</a:t>
            </a:r>
            <a:r>
              <a:rPr lang="ko-KR" altLang="en-US" dirty="0"/>
              <a:t> 구현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7" name="Picture 3" descr="C:\Users\ezen-033\Desktop\세미나예약리스트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753" y="3996796"/>
            <a:ext cx="6378048" cy="2214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783777" y="5029200"/>
            <a:ext cx="3169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스크롤이 </a:t>
            </a:r>
            <a:r>
              <a:rPr lang="ko-KR" altLang="en-US" dirty="0" err="1"/>
              <a:t>리싸이클러</a:t>
            </a:r>
            <a:r>
              <a:rPr lang="ko-KR" altLang="en-US" dirty="0"/>
              <a:t> </a:t>
            </a:r>
            <a:r>
              <a:rPr lang="ko-KR" altLang="en-US" dirty="0" err="1"/>
              <a:t>뷰</a:t>
            </a:r>
            <a:r>
              <a:rPr lang="ko-KR" altLang="en-US" dirty="0"/>
              <a:t> 끝에 닿으면 서버에 요청을 보내는 코드</a:t>
            </a:r>
          </a:p>
        </p:txBody>
      </p:sp>
    </p:spTree>
    <p:extLst>
      <p:ext uri="{BB962C8B-B14F-4D97-AF65-F5344CB8AC3E}">
        <p14:creationId xmlns:p14="http://schemas.microsoft.com/office/powerpoint/2010/main" val="4066934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14211</Words>
  <Application>Microsoft Office PowerPoint</Application>
  <PresentationFormat>Widescreen</PresentationFormat>
  <Paragraphs>3310</Paragraphs>
  <Slides>331</Slides>
  <Notes>116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331</vt:i4>
      </vt:variant>
    </vt:vector>
  </HeadingPairs>
  <TitlesOfParts>
    <vt:vector size="339" baseType="lpstr">
      <vt:lpstr>굴림체</vt:lpstr>
      <vt:lpstr>나눔바른고딕 Light</vt:lpstr>
      <vt:lpstr>Malgun Gothic</vt:lpstr>
      <vt:lpstr>Malgun Gothic</vt:lpstr>
      <vt:lpstr>Arial</vt:lpstr>
      <vt:lpstr>Microsoft Yi Baiti</vt:lpstr>
      <vt:lpstr>Wingdings</vt:lpstr>
      <vt:lpstr>Office 테마</vt:lpstr>
      <vt:lpstr>e – Zone </vt:lpstr>
      <vt:lpstr>목차</vt:lpstr>
      <vt:lpstr>1. 개요</vt:lpstr>
      <vt:lpstr>1. 개요</vt:lpstr>
      <vt:lpstr>2. 유즈케이스</vt:lpstr>
      <vt:lpstr>2. 유즈케이스</vt:lpstr>
      <vt:lpstr>3. 요구사항 정의서</vt:lpstr>
      <vt:lpstr>요구사항 정의서 (개괄)</vt:lpstr>
      <vt:lpstr>요구사항 정의서 (상세 - 기범)</vt:lpstr>
      <vt:lpstr>요구사항 정의서 (상세 - 서희)</vt:lpstr>
      <vt:lpstr>요구사항 정의서 (상세 - 형준)</vt:lpstr>
      <vt:lpstr>요구사항 정의서 (상세 - 현태)</vt:lpstr>
      <vt:lpstr>4. [DB 설계] ERD 설계</vt:lpstr>
      <vt:lpstr>[DB 설계] ERD 논리설계 (초기)</vt:lpstr>
      <vt:lpstr>[DB 설계] ERD 논리설계 (최종) – 테이블 관계 및 주요 키</vt:lpstr>
      <vt:lpstr>[DB 설계] ERD 논리설계 (최종)</vt:lpstr>
      <vt:lpstr>[DB 설계] ERD 물리설계 (최종)</vt:lpstr>
      <vt:lpstr>5. 최종 구현 현황</vt:lpstr>
      <vt:lpstr>5. 최종 구현 현황</vt:lpstr>
      <vt:lpstr>6. 화면 설계 및 구현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[화면설계] 사용자 – 웹 - 메인페이지 - HEADER</vt:lpstr>
      <vt:lpstr>[화면구현] 사용자 – 웹 - 메인페이지 - HEADER</vt:lpstr>
      <vt:lpstr>[화면구현] 사용자 – 웹 - 로그인 페이지 </vt:lpstr>
      <vt:lpstr>[화면구현] 사용자 – 웹 - 로그인 페이지 – 로그인 실패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PowerPoint Presentation</vt:lpstr>
      <vt:lpstr>[화면구현] 사용자 – 웹 비밀번호 변경 완료</vt:lpstr>
      <vt:lpstr>[화면설계] 사용자 – 웹 - 세미나존 정보</vt:lpstr>
      <vt:lpstr>[화면구현] 사용자 – 웹 - 세미나존 정보</vt:lpstr>
      <vt:lpstr>[화면구현] 사용자 – 웹 – 세미나존 문의</vt:lpstr>
      <vt:lpstr>[화면구현] 사용자 – 웹 – 세미나존 문의 등록</vt:lpstr>
      <vt:lpstr>[화면구현] 사용자 – 웹 – 세미나존 후기</vt:lpstr>
      <vt:lpstr>[화면구현] 관리자 – 웹 - 로그인</vt:lpstr>
      <vt:lpstr>[화면구현] 관리자 – 웹 - 메인</vt:lpstr>
      <vt:lpstr>[화면설계] 관리자- 웹 - 회원정보관리</vt:lpstr>
      <vt:lpstr>[화면구현] 관리자- 웹 - 회원정보관리</vt:lpstr>
      <vt:lpstr>[화면설계] 사용자 – 모바일 -메인페이지</vt:lpstr>
      <vt:lpstr>[화면구현] 사용자 – 모바일 -메인페이지</vt:lpstr>
      <vt:lpstr>[화면구현] 사용자 – 모바일 –메인페이지 - 메뉴</vt:lpstr>
      <vt:lpstr>[화면설계] 사용자 – 모바일 - 로그인 페이지 </vt:lpstr>
      <vt:lpstr>[화면구현] 사용자 – 모바일 - 로그인 페이지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[피드백] 사용자 - 웹 - 게시판 – 공지사항</vt:lpstr>
      <vt:lpstr>[피드백] 사용자 - 웹 - 게시판 – 공지사항</vt:lpstr>
      <vt:lpstr>[화면 설계] 사용자 - 웹 - 게시판 - 공지사항</vt:lpstr>
      <vt:lpstr>[화면 구현] 사용자 - 웹 - 게시판 - 공지사항</vt:lpstr>
      <vt:lpstr>[화면 구현] 사용자 - 웹 - 게시판 - 공지사항</vt:lpstr>
      <vt:lpstr>[화면 설계] 사용자 - 웹 - 게시판 - 공지사항</vt:lpstr>
      <vt:lpstr>PowerPoint Presentation</vt:lpstr>
      <vt:lpstr>PowerPoint Presentation</vt:lpstr>
      <vt:lpstr>PowerPoint Presentation</vt:lpstr>
      <vt:lpstr>PowerPoint Presentation</vt:lpstr>
      <vt:lpstr>[화면 설계] 사용자 - 웹 - 게시판 - FAQ</vt:lpstr>
      <vt:lpstr>[화면 구현] 사용자 - 웹 - 게시판 - FAQ</vt:lpstr>
      <vt:lpstr>[화면 설계] 사용자 - 웹 - 게시판 - FAQ</vt:lpstr>
      <vt:lpstr>[화면 설계] 사용자 - 웹 - 게시판 – Q&amp;A</vt:lpstr>
      <vt:lpstr>[화면 구현] 사용자 - 웹 - 게시판 – Q&amp;A</vt:lpstr>
      <vt:lpstr>[화면 구현] 사용자 - 웹 - 게시판 – Q&amp;A</vt:lpstr>
      <vt:lpstr>[화면 구현] 사용자 - 웹 - 게시판 – Q&amp;A</vt:lpstr>
      <vt:lpstr>[화면 구현] 사용자 - 웹 - 게시판 – Q&amp;A</vt:lpstr>
      <vt:lpstr>[화면 설계] 사용자 - 웹 - 게시판 – Q&amp;A</vt:lpstr>
      <vt:lpstr>[화면 구현] 사용자 - 웹 - 게시판 – Q&amp;A</vt:lpstr>
      <vt:lpstr>[화면 설계] 사용자 - 모바일 - 게시판 – Q&amp;A</vt:lpstr>
      <vt:lpstr>[화면 구현] 사용자 - 모바일 - 게시판 – Q&amp;A</vt:lpstr>
      <vt:lpstr>[화면 구현] 사용자 - 모바일 - 게시판 – Q&amp;A</vt:lpstr>
      <vt:lpstr>최종 FeedBack</vt:lpstr>
      <vt:lpstr>최종 FeedBack</vt:lpstr>
      <vt:lpstr>THANK  YOU</vt:lpstr>
      <vt:lpstr>양식 통일</vt:lpstr>
      <vt:lpstr>양식 통일</vt:lpstr>
      <vt:lpstr>양식 통일</vt:lpstr>
      <vt:lpstr>양식 통일</vt:lpstr>
      <vt:lpstr>양식 통일 – DB SEQUENCE</vt:lpstr>
      <vt:lpstr>PowerPoint Presentation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 메인페이지 -  Footer</vt:lpstr>
      <vt:lpstr>[화면구현] 사용자 – 웹 -  메인페이지 -  Footer</vt:lpstr>
      <vt:lpstr>[화면설계] 사용자 – 웹 - 로그인 페이지 </vt:lpstr>
      <vt:lpstr>[화면구현] 사용자 – 웹 - 로그인 페이지 </vt:lpstr>
      <vt:lpstr>[화면구현] 사용자 – 웹 - 로그인 페이지 – 로그인 실패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PowerPoint Presentation</vt:lpstr>
      <vt:lpstr>[화면구현] 사용자 – 웹 비밀번호 변경 완료</vt:lpstr>
      <vt:lpstr>[화면설계] 사용자 – 모바일 -메인페이지</vt:lpstr>
      <vt:lpstr>[화면구현] 사용자 – 모바일 -메인페이지</vt:lpstr>
      <vt:lpstr>[화면구현] 사용자 – 모바일 –메인페이지 - 메뉴</vt:lpstr>
      <vt:lpstr>[화면설계] 사용자 – 모바일 - 로그인 페이지 </vt:lpstr>
      <vt:lpstr>[화면구현] 사용자 – 모바일 - 로그인 페이지 </vt:lpstr>
      <vt:lpstr>[화면설계] 사용자 – 웹 - 세미나존 정보</vt:lpstr>
      <vt:lpstr>[화면구현] 사용자 – 웹 - 세미나존 정보</vt:lpstr>
      <vt:lpstr>[화면구현] 사용자 – 웹 – 세미나존 문의</vt:lpstr>
      <vt:lpstr>[화면구현] 사용자 – 웹 – 세미나존 문의 등록</vt:lpstr>
      <vt:lpstr>[화면설계]사용자 – 모바일 - 세미나존 정보</vt:lpstr>
      <vt:lpstr>[화면설계]사용자 – 웹 - 세미나존 후기 목록</vt:lpstr>
      <vt:lpstr>[화면설계] 사용자 – 웹 - 세미나존 후기 목록 -상세내용</vt:lpstr>
      <vt:lpstr>[화면설계] 사용자 – 모바일 - 세미나존 후기 목록</vt:lpstr>
      <vt:lpstr>[화면설계]사용자- 모바일 – 세미나존 후기 목록 - 상세내용 </vt:lpstr>
      <vt:lpstr>[화면설계] 관리자 – 웹 - 캐러셀 배너 관리</vt:lpstr>
      <vt:lpstr>[화면설계] 관리자- 웹 - 회원정보관리</vt:lpstr>
      <vt:lpstr>[화면구현] 관리자- 웹 - 회원정보관리</vt:lpstr>
      <vt:lpstr>[화면설계] 관리자 – 웹 - 세미나존 관리</vt:lpstr>
      <vt:lpstr>[화면설계] 관리자 –웹 - 세미나존 등록 및 수정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[화면 설계] 사용자 - 웹 - 게시판 - 공지사항</vt:lpstr>
      <vt:lpstr>[화면 구현] 사용자 - 웹 - 게시판 - 공지사항</vt:lpstr>
      <vt:lpstr>[화면 구현] 사용자 - 웹 - 게시판 - 공지사항</vt:lpstr>
      <vt:lpstr>[화면 설계] 사용자 - 웹 - 게시판 - 공지사항</vt:lpstr>
      <vt:lpstr>PowerPoint Presentation</vt:lpstr>
      <vt:lpstr>PowerPoint Presentation</vt:lpstr>
      <vt:lpstr>PowerPoint Presentation</vt:lpstr>
      <vt:lpstr>PowerPoint Presentation</vt:lpstr>
      <vt:lpstr>[화면 설계] 사용자 - 웹 - 게시판 - FAQ</vt:lpstr>
      <vt:lpstr>[화면 구현] 사용자 - 웹 - 게시판 - FAQ</vt:lpstr>
      <vt:lpstr>[화면 설계] 사용자 - 웹 - 게시판 - FAQ</vt:lpstr>
      <vt:lpstr>[화면 설계] 사용자 - 모바일 - 게시판 - FAQ</vt:lpstr>
      <vt:lpstr>[화면 설계] 사용자 - 웹 - 게시판 – Q&amp;A</vt:lpstr>
      <vt:lpstr>[화면 구현] 사용자 - 웹 - 게시판 – Q&amp;A</vt:lpstr>
      <vt:lpstr>[화면 구현] 사용자 - 웹 - 게시판 – Q&amp;A</vt:lpstr>
      <vt:lpstr>[화면 구현] 사용자 - 웹 - 게시판 – Q&amp;A</vt:lpstr>
      <vt:lpstr>[화면 구현] 사용자 - 웹 - 게시판 – Q&amp;A</vt:lpstr>
      <vt:lpstr>[화면 설계] 사용자 - 웹 - 게시판 – Q&amp;A</vt:lpstr>
      <vt:lpstr>[화면 구현] 사용자 - 웹 - 게시판 – Q&amp;A</vt:lpstr>
      <vt:lpstr>[화면 설계] 사용자 - 모바일 - 게시판 – Q&amp;A</vt:lpstr>
      <vt:lpstr>[화면 구현] 사용자 - 모바일 - 게시판 – Q&amp;A</vt:lpstr>
      <vt:lpstr>[화면 구현] 사용자 - 모바일 - 게시판 – Q&amp;A</vt:lpstr>
      <vt:lpstr>[화면 설계] 관리자 - 게시판 관리 – 공지사항 관리</vt:lpstr>
      <vt:lpstr>[화면 설계] 관리자 - 게시판 관리 – 공지사항 관리</vt:lpstr>
      <vt:lpstr>[화면 설계] 관리자 - 게시판 관리 – 공지사항 관리</vt:lpstr>
      <vt:lpstr>[화면 설계] 관리자 – 게시판 관리 – 공지사항 관리</vt:lpstr>
      <vt:lpstr>[화면 설계] 관리자 - 게시판 관리 – FAQ</vt:lpstr>
      <vt:lpstr>[화면 설계] 관리자 - 게시판 관리 – FAQ</vt:lpstr>
      <vt:lpstr>[화면 설계] 관리자 – 게시판 관리 - FAQ</vt:lpstr>
      <vt:lpstr>[화면 설계] 관리자 - 게시판 관리 – FAQ</vt:lpstr>
      <vt:lpstr>[화면 설계] 관리자 - 게시판 관리 – Q&amp;A</vt:lpstr>
      <vt:lpstr>[화면 설계] 관리자 - 게시판 관리 – Q&amp;A</vt:lpstr>
      <vt:lpstr>[화면 설계] 관리자 - 게시판 관리 –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Yu Seohee</cp:lastModifiedBy>
  <cp:revision>116</cp:revision>
  <dcterms:created xsi:type="dcterms:W3CDTF">2020-04-02T06:13:26Z</dcterms:created>
  <dcterms:modified xsi:type="dcterms:W3CDTF">2020-04-30T21:04:39Z</dcterms:modified>
</cp:coreProperties>
</file>